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8" r:id="rId5"/>
    <p:sldId id="275" r:id="rId6"/>
    <p:sldId id="603" r:id="rId7"/>
    <p:sldId id="598" r:id="rId8"/>
    <p:sldId id="276" r:id="rId9"/>
    <p:sldId id="594" r:id="rId10"/>
    <p:sldId id="596" r:id="rId11"/>
    <p:sldId id="605" r:id="rId12"/>
    <p:sldId id="595" r:id="rId13"/>
    <p:sldId id="606" r:id="rId14"/>
    <p:sldId id="607" r:id="rId15"/>
    <p:sldId id="608" r:id="rId16"/>
    <p:sldId id="597" r:id="rId17"/>
    <p:sldId id="609" r:id="rId18"/>
    <p:sldId id="610" r:id="rId19"/>
    <p:sldId id="611" r:id="rId20"/>
    <p:sldId id="612" r:id="rId21"/>
    <p:sldId id="279" r:id="rId22"/>
    <p:sldId id="562" r:id="rId23"/>
    <p:sldId id="564" r:id="rId24"/>
    <p:sldId id="565" r:id="rId25"/>
    <p:sldId id="566" r:id="rId26"/>
    <p:sldId id="567" r:id="rId27"/>
    <p:sldId id="568" r:id="rId28"/>
    <p:sldId id="569" r:id="rId29"/>
    <p:sldId id="570" r:id="rId30"/>
    <p:sldId id="571" r:id="rId31"/>
    <p:sldId id="573" r:id="rId32"/>
    <p:sldId id="574" r:id="rId33"/>
    <p:sldId id="575" r:id="rId34"/>
    <p:sldId id="576" r:id="rId35"/>
    <p:sldId id="580" r:id="rId36"/>
    <p:sldId id="577" r:id="rId37"/>
    <p:sldId id="579" r:id="rId38"/>
    <p:sldId id="280" r:id="rId39"/>
    <p:sldId id="281" r:id="rId40"/>
    <p:sldId id="283" r:id="rId41"/>
    <p:sldId id="581" r:id="rId42"/>
    <p:sldId id="582" r:id="rId43"/>
    <p:sldId id="584" r:id="rId44"/>
    <p:sldId id="585" r:id="rId45"/>
    <p:sldId id="586" r:id="rId46"/>
    <p:sldId id="560"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57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EBC9C-2440-4649-879A-8A8F880C4BD3}" type="datetimeFigureOut">
              <a:rPr lang="fi-FI" smtClean="0"/>
              <a:t>30.3.2026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59A88-B271-4151-9BE6-D9D08C436DFE}" type="slidenum">
              <a:rPr lang="fi-FI" smtClean="0"/>
              <a:t>‹#›</a:t>
            </a:fld>
            <a:endParaRPr lang="fi-FI"/>
          </a:p>
        </p:txBody>
      </p:sp>
    </p:spTree>
    <p:extLst>
      <p:ext uri="{BB962C8B-B14F-4D97-AF65-F5344CB8AC3E}">
        <p14:creationId xmlns:p14="http://schemas.microsoft.com/office/powerpoint/2010/main" val="401216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teksti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28E313-8963-E641-9DB2-7A5D95225A02}"/>
              </a:ext>
            </a:extLst>
          </p:cNvPr>
          <p:cNvSpPr>
            <a:spLocks noGrp="1"/>
          </p:cNvSpPr>
          <p:nvPr>
            <p:ph type="title" hasCustomPrompt="1"/>
          </p:nvPr>
        </p:nvSpPr>
        <p:spPr>
          <a:xfrm>
            <a:off x="463061" y="544512"/>
            <a:ext cx="10102235" cy="1325563"/>
          </a:xfrm>
          <a:prstGeom prst="rect">
            <a:avLst/>
          </a:prstGeom>
        </p:spPr>
        <p:txBody>
          <a:bodyPr/>
          <a:lstStyle>
            <a:lvl1pPr>
              <a:defRPr>
                <a:solidFill>
                  <a:schemeClr val="tx2"/>
                </a:solidFill>
              </a:defRPr>
            </a:lvl1pPr>
          </a:lstStyle>
          <a:p>
            <a:r>
              <a:rPr lang="fi-FI"/>
              <a:t>Muokkaa otsikkoa </a:t>
            </a:r>
            <a:br>
              <a:rPr lang="fi-FI"/>
            </a:br>
            <a:r>
              <a:rPr lang="fi-FI"/>
              <a:t>napsauttamalla</a:t>
            </a:r>
          </a:p>
        </p:txBody>
      </p:sp>
      <p:sp>
        <p:nvSpPr>
          <p:cNvPr id="3" name="Sisällön paikkamerkki 2">
            <a:extLst>
              <a:ext uri="{FF2B5EF4-FFF2-40B4-BE49-F238E27FC236}">
                <a16:creationId xmlns:a16="http://schemas.microsoft.com/office/drawing/2014/main" id="{358B025A-21B1-7B41-93FE-A90336EB7344}"/>
              </a:ext>
            </a:extLst>
          </p:cNvPr>
          <p:cNvSpPr>
            <a:spLocks noGrp="1"/>
          </p:cNvSpPr>
          <p:nvPr>
            <p:ph idx="1" hasCustomPrompt="1"/>
          </p:nvPr>
        </p:nvSpPr>
        <p:spPr>
          <a:xfrm>
            <a:off x="463061" y="2005012"/>
            <a:ext cx="10102235" cy="351655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17" name="Päivämäärän paikkamerkki 16">
            <a:extLst>
              <a:ext uri="{FF2B5EF4-FFF2-40B4-BE49-F238E27FC236}">
                <a16:creationId xmlns:a16="http://schemas.microsoft.com/office/drawing/2014/main" id="{929991FC-DE06-FF46-BCE9-24D41D32EDEE}"/>
              </a:ext>
            </a:extLst>
          </p:cNvPr>
          <p:cNvSpPr>
            <a:spLocks noGrp="1"/>
          </p:cNvSpPr>
          <p:nvPr>
            <p:ph type="dt" sz="half" idx="10"/>
          </p:nvPr>
        </p:nvSpPr>
        <p:spPr/>
        <p:txBody>
          <a:bodyPr/>
          <a:lstStyle/>
          <a:p>
            <a:endParaRPr lang="fi-FI"/>
          </a:p>
        </p:txBody>
      </p:sp>
      <p:sp>
        <p:nvSpPr>
          <p:cNvPr id="18" name="Alatunnisteen paikkamerkki 17">
            <a:extLst>
              <a:ext uri="{FF2B5EF4-FFF2-40B4-BE49-F238E27FC236}">
                <a16:creationId xmlns:a16="http://schemas.microsoft.com/office/drawing/2014/main" id="{39DEF882-71F6-4144-A962-88628C5EF34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88486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710B76-3679-3E40-B9EE-1F2A7D69E8F7}"/>
              </a:ext>
            </a:extLst>
          </p:cNvPr>
          <p:cNvSpPr>
            <a:spLocks noGrp="1"/>
          </p:cNvSpPr>
          <p:nvPr>
            <p:ph type="ctrTitle" hasCustomPrompt="1"/>
          </p:nvPr>
        </p:nvSpPr>
        <p:spPr>
          <a:xfrm>
            <a:off x="1524000" y="1653709"/>
            <a:ext cx="9144000" cy="2387600"/>
          </a:xfrm>
          <a:prstGeom prst="rect">
            <a:avLst/>
          </a:prstGeom>
        </p:spPr>
        <p:txBody>
          <a:bodyPr anchor="b"/>
          <a:lstStyle>
            <a:lvl1pPr algn="ctr">
              <a:defRPr sz="6000">
                <a:solidFill>
                  <a:schemeClr val="bg1"/>
                </a:solidFill>
              </a:defRPr>
            </a:lvl1pPr>
          </a:lstStyle>
          <a:p>
            <a:r>
              <a:rPr lang="fi-FI"/>
              <a:t>Muokkaa otsikkoa napsauttamalla</a:t>
            </a:r>
          </a:p>
        </p:txBody>
      </p:sp>
      <p:sp>
        <p:nvSpPr>
          <p:cNvPr id="3" name="Alaotsikko 2">
            <a:extLst>
              <a:ext uri="{FF2B5EF4-FFF2-40B4-BE49-F238E27FC236}">
                <a16:creationId xmlns:a16="http://schemas.microsoft.com/office/drawing/2014/main" id="{D7088DB0-37DA-9742-B184-832BD476BE24}"/>
              </a:ext>
            </a:extLst>
          </p:cNvPr>
          <p:cNvSpPr>
            <a:spLocks noGrp="1"/>
          </p:cNvSpPr>
          <p:nvPr>
            <p:ph type="subTitle" idx="1" hasCustomPrompt="1"/>
          </p:nvPr>
        </p:nvSpPr>
        <p:spPr>
          <a:xfrm>
            <a:off x="1524000" y="413338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alaotsikkoa napsauttamalla</a:t>
            </a:r>
          </a:p>
        </p:txBody>
      </p:sp>
      <p:pic>
        <p:nvPicPr>
          <p:cNvPr id="7" name="Kuva 6">
            <a:extLst>
              <a:ext uri="{FF2B5EF4-FFF2-40B4-BE49-F238E27FC236}">
                <a16:creationId xmlns:a16="http://schemas.microsoft.com/office/drawing/2014/main" id="{D8952A3E-F879-5743-8327-3F1341D34143}"/>
              </a:ext>
            </a:extLst>
          </p:cNvPr>
          <p:cNvPicPr>
            <a:picLocks noChangeAspect="1"/>
          </p:cNvPicPr>
          <p:nvPr userDrawn="1"/>
        </p:nvPicPr>
        <p:blipFill>
          <a:blip r:embed="rId3"/>
          <a:stretch>
            <a:fillRect/>
          </a:stretch>
        </p:blipFill>
        <p:spPr>
          <a:xfrm>
            <a:off x="224414" y="192476"/>
            <a:ext cx="1237801" cy="681277"/>
          </a:xfrm>
          <a:prstGeom prst="rect">
            <a:avLst/>
          </a:prstGeom>
        </p:spPr>
      </p:pic>
    </p:spTree>
    <p:extLst>
      <p:ext uri="{BB962C8B-B14F-4D97-AF65-F5344CB8AC3E}">
        <p14:creationId xmlns:p14="http://schemas.microsoft.com/office/powerpoint/2010/main" val="104229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AAFINEN KANS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0418C09B-7224-A22A-6841-AA81513DC9D7}"/>
              </a:ext>
            </a:extLst>
          </p:cNvPr>
          <p:cNvPicPr>
            <a:picLocks noChangeAspect="1"/>
          </p:cNvPicPr>
          <p:nvPr userDrawn="1"/>
        </p:nvPicPr>
        <p:blipFill>
          <a:blip r:embed="rId3"/>
          <a:stretch>
            <a:fillRect/>
          </a:stretch>
        </p:blipFill>
        <p:spPr>
          <a:xfrm>
            <a:off x="133351" y="6165080"/>
            <a:ext cx="845766" cy="675396"/>
          </a:xfrm>
          <a:prstGeom prst="rect">
            <a:avLst/>
          </a:prstGeom>
        </p:spPr>
      </p:pic>
    </p:spTree>
    <p:extLst>
      <p:ext uri="{BB962C8B-B14F-4D97-AF65-F5344CB8AC3E}">
        <p14:creationId xmlns:p14="http://schemas.microsoft.com/office/powerpoint/2010/main" val="1450345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D806CC1-211C-B748-8F5C-101459981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4" name="Päivämäärän paikkamerkki 3">
            <a:extLst>
              <a:ext uri="{FF2B5EF4-FFF2-40B4-BE49-F238E27FC236}">
                <a16:creationId xmlns:a16="http://schemas.microsoft.com/office/drawing/2014/main" id="{496E6AB1-CDBC-7549-A24C-32C8BF16DC2F}"/>
              </a:ext>
            </a:extLst>
          </p:cNvPr>
          <p:cNvSpPr>
            <a:spLocks noGrp="1"/>
          </p:cNvSpPr>
          <p:nvPr>
            <p:ph type="dt" sz="half" idx="2"/>
          </p:nvPr>
        </p:nvSpPr>
        <p:spPr>
          <a:xfrm>
            <a:off x="1091412" y="6324076"/>
            <a:ext cx="830553" cy="365125"/>
          </a:xfrm>
          <a:prstGeom prst="rect">
            <a:avLst/>
          </a:prstGeom>
        </p:spPr>
        <p:txBody>
          <a:bodyPr vert="horz" lIns="91440" tIns="45720" rIns="91440" bIns="45720" rtlCol="0" anchor="ctr"/>
          <a:lstStyle>
            <a:lvl1pPr algn="l">
              <a:defRPr sz="1200" b="0" i="0" spc="30" baseline="0">
                <a:solidFill>
                  <a:schemeClr val="tx1"/>
                </a:solidFill>
                <a:latin typeface="Barlow Condensed" pitchFamily="2" charset="77"/>
              </a:defRPr>
            </a:lvl1pPr>
          </a:lstStyle>
          <a:p>
            <a:endParaRPr lang="fi-FI"/>
          </a:p>
        </p:txBody>
      </p:sp>
      <p:sp>
        <p:nvSpPr>
          <p:cNvPr id="5" name="Alatunnisteen paikkamerkki 4">
            <a:extLst>
              <a:ext uri="{FF2B5EF4-FFF2-40B4-BE49-F238E27FC236}">
                <a16:creationId xmlns:a16="http://schemas.microsoft.com/office/drawing/2014/main" id="{3650CA0A-9F10-EC4C-B453-C3B53F3A0E74}"/>
              </a:ext>
            </a:extLst>
          </p:cNvPr>
          <p:cNvSpPr>
            <a:spLocks noGrp="1"/>
          </p:cNvSpPr>
          <p:nvPr>
            <p:ph type="ftr" sz="quarter" idx="3"/>
          </p:nvPr>
        </p:nvSpPr>
        <p:spPr>
          <a:xfrm>
            <a:off x="1921965" y="6324076"/>
            <a:ext cx="4114800" cy="365125"/>
          </a:xfrm>
          <a:prstGeom prst="rect">
            <a:avLst/>
          </a:prstGeom>
        </p:spPr>
        <p:txBody>
          <a:bodyPr vert="horz" lIns="91440" tIns="45720" rIns="91440" bIns="45720" rtlCol="0" anchor="ctr"/>
          <a:lstStyle>
            <a:lvl1pPr algn="l">
              <a:defRPr sz="1200" b="0" i="0" spc="30" baseline="0">
                <a:solidFill>
                  <a:schemeClr val="tx1"/>
                </a:solidFill>
                <a:latin typeface="Barlow Condensed" pitchFamily="2" charset="77"/>
              </a:defRPr>
            </a:lvl1pPr>
          </a:lstStyle>
          <a:p>
            <a:endParaRPr lang="fi-FI"/>
          </a:p>
        </p:txBody>
      </p:sp>
      <p:sp>
        <p:nvSpPr>
          <p:cNvPr id="8" name="Otsikon paikkamerkki 7">
            <a:extLst>
              <a:ext uri="{FF2B5EF4-FFF2-40B4-BE49-F238E27FC236}">
                <a16:creationId xmlns:a16="http://schemas.microsoft.com/office/drawing/2014/main" id="{F2C2979A-FF10-5D4F-B7AC-E4A3FE936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otsikkoa </a:t>
            </a:r>
            <a:br>
              <a:rPr lang="fi-FI"/>
            </a:br>
            <a:r>
              <a:rPr lang="fi-FI"/>
              <a:t>napsauttamalla</a:t>
            </a:r>
          </a:p>
        </p:txBody>
      </p:sp>
      <p:pic>
        <p:nvPicPr>
          <p:cNvPr id="7" name="Kuva 6">
            <a:extLst>
              <a:ext uri="{FF2B5EF4-FFF2-40B4-BE49-F238E27FC236}">
                <a16:creationId xmlns:a16="http://schemas.microsoft.com/office/drawing/2014/main" id="{59425953-6900-38F1-65B9-A7027B456AD4}"/>
              </a:ext>
            </a:extLst>
          </p:cNvPr>
          <p:cNvPicPr>
            <a:picLocks noChangeAspect="1"/>
          </p:cNvPicPr>
          <p:nvPr userDrawn="1"/>
        </p:nvPicPr>
        <p:blipFill>
          <a:blip r:embed="rId5"/>
          <a:srcRect/>
          <a:stretch/>
        </p:blipFill>
        <p:spPr>
          <a:xfrm>
            <a:off x="10801802" y="123206"/>
            <a:ext cx="1237797" cy="681277"/>
          </a:xfrm>
          <a:prstGeom prst="rect">
            <a:avLst/>
          </a:prstGeom>
        </p:spPr>
      </p:pic>
      <p:sp>
        <p:nvSpPr>
          <p:cNvPr id="9" name="Dian numeron paikkamerkki 8">
            <a:extLst>
              <a:ext uri="{FF2B5EF4-FFF2-40B4-BE49-F238E27FC236}">
                <a16:creationId xmlns:a16="http://schemas.microsoft.com/office/drawing/2014/main" id="{78615F18-0D17-E1C4-744C-6913FCF967B0}"/>
              </a:ext>
            </a:extLst>
          </p:cNvPr>
          <p:cNvSpPr>
            <a:spLocks noGrp="1"/>
          </p:cNvSpPr>
          <p:nvPr>
            <p:ph type="sldNum" sz="quarter" idx="4"/>
          </p:nvPr>
        </p:nvSpPr>
        <p:spPr>
          <a:xfrm>
            <a:off x="6130631" y="6324076"/>
            <a:ext cx="886691" cy="365125"/>
          </a:xfrm>
          <a:prstGeom prst="rect">
            <a:avLst/>
          </a:prstGeom>
        </p:spPr>
        <p:txBody>
          <a:bodyPr vert="horz" lIns="91440" tIns="45720" rIns="91440" bIns="45720" rtlCol="0" anchor="ctr"/>
          <a:lstStyle>
            <a:lvl1pPr algn="r">
              <a:defRPr lang="fi-FI" sz="1200" b="0" i="0" kern="1200" spc="30" baseline="0" smtClean="0">
                <a:solidFill>
                  <a:schemeClr val="tx1"/>
                </a:solidFill>
                <a:latin typeface="Barlow Condensed" pitchFamily="2" charset="77"/>
                <a:ea typeface="+mn-ea"/>
                <a:cs typeface="+mn-cs"/>
              </a:defRPr>
            </a:lvl1pPr>
          </a:lstStyle>
          <a:p>
            <a:fld id="{994D3C9F-5C24-4E59-9A09-4A859D95DB09}" type="slidenum">
              <a:rPr lang="fi-FI" smtClean="0"/>
              <a:pPr/>
              <a:t>‹#›</a:t>
            </a:fld>
            <a:endParaRPr lang="fi-FI"/>
          </a:p>
        </p:txBody>
      </p:sp>
      <p:pic>
        <p:nvPicPr>
          <p:cNvPr id="2" name="Kuva 1">
            <a:extLst>
              <a:ext uri="{FF2B5EF4-FFF2-40B4-BE49-F238E27FC236}">
                <a16:creationId xmlns:a16="http://schemas.microsoft.com/office/drawing/2014/main" id="{1CC03BB4-A9F5-8174-5CA0-56248191E011}"/>
              </a:ext>
            </a:extLst>
          </p:cNvPr>
          <p:cNvPicPr>
            <a:picLocks noChangeAspect="1"/>
          </p:cNvPicPr>
          <p:nvPr userDrawn="1"/>
        </p:nvPicPr>
        <p:blipFill>
          <a:blip r:embed="rId6"/>
          <a:stretch>
            <a:fillRect/>
          </a:stretch>
        </p:blipFill>
        <p:spPr>
          <a:xfrm>
            <a:off x="129178" y="6159338"/>
            <a:ext cx="856662" cy="684097"/>
          </a:xfrm>
          <a:prstGeom prst="rect">
            <a:avLst/>
          </a:prstGeom>
        </p:spPr>
      </p:pic>
    </p:spTree>
    <p:extLst>
      <p:ext uri="{BB962C8B-B14F-4D97-AF65-F5344CB8AC3E}">
        <p14:creationId xmlns:p14="http://schemas.microsoft.com/office/powerpoint/2010/main" val="4190193330"/>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80" r:id="rId3"/>
  </p:sldLayoutIdLst>
  <p:hf sldNum="0" hdr="0"/>
  <p:txStyles>
    <p:titleStyle>
      <a:lvl1pPr algn="l" defTabSz="914400" rtl="0" eaLnBrk="1" latinLnBrk="0" hangingPunct="1">
        <a:lnSpc>
          <a:spcPct val="90000"/>
        </a:lnSpc>
        <a:spcBef>
          <a:spcPct val="0"/>
        </a:spcBef>
        <a:buNone/>
        <a:defRPr sz="4400" kern="1200" cap="all" baseline="0">
          <a:solidFill>
            <a:schemeClr val="tx2"/>
          </a:solidFill>
          <a:latin typeface="Righteous" panose="0201050600000002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T Sans" panose="020B05030202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T Sans" panose="020B05030202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205021-8DF7-4D9B-89D1-C956C4FD69FD}"/>
              </a:ext>
            </a:extLst>
          </p:cNvPr>
          <p:cNvSpPr>
            <a:spLocks noGrp="1"/>
          </p:cNvSpPr>
          <p:nvPr>
            <p:ph type="ctrTitle"/>
          </p:nvPr>
        </p:nvSpPr>
        <p:spPr>
          <a:xfrm>
            <a:off x="1604921" y="1993574"/>
            <a:ext cx="9144000" cy="2387600"/>
          </a:xfrm>
        </p:spPr>
        <p:txBody>
          <a:bodyPr>
            <a:normAutofit fontScale="90000"/>
          </a:bodyPr>
          <a:lstStyle/>
          <a:p>
            <a:pPr algn="l"/>
            <a:r>
              <a:rPr lang="fi-FI" dirty="0"/>
              <a:t>Yksityisen sosiaalipalvelualan Uuden 1.1.2026-30.4.2028 sopimuksen esittely</a:t>
            </a:r>
            <a:br>
              <a:rPr lang="fi-FI" dirty="0"/>
            </a:br>
            <a:endParaRPr lang="fi-FI" dirty="0"/>
          </a:p>
        </p:txBody>
      </p:sp>
      <p:sp>
        <p:nvSpPr>
          <p:cNvPr id="3" name="Alaotsikko 2">
            <a:extLst>
              <a:ext uri="{FF2B5EF4-FFF2-40B4-BE49-F238E27FC236}">
                <a16:creationId xmlns:a16="http://schemas.microsoft.com/office/drawing/2014/main" id="{3589A44F-175B-42C5-9D41-2CD76104BCDA}"/>
              </a:ext>
            </a:extLst>
          </p:cNvPr>
          <p:cNvSpPr>
            <a:spLocks noGrp="1"/>
          </p:cNvSpPr>
          <p:nvPr>
            <p:ph type="subTitle" idx="1"/>
          </p:nvPr>
        </p:nvSpPr>
        <p:spPr>
          <a:xfrm>
            <a:off x="1524000" y="3942986"/>
            <a:ext cx="9144000" cy="1655762"/>
          </a:xfrm>
        </p:spPr>
        <p:txBody>
          <a:bodyPr vert="horz" lIns="91440" tIns="45720" rIns="91440" bIns="45720" rtlCol="0" anchor="t">
            <a:normAutofit fontScale="92500" lnSpcReduction="10000"/>
          </a:bodyPr>
          <a:lstStyle/>
          <a:p>
            <a:pPr algn="l"/>
            <a:endParaRPr lang="fi-FI" dirty="0">
              <a:ea typeface="Arial Unicode MS"/>
              <a:cs typeface="Arial Unicode MS"/>
            </a:endParaRPr>
          </a:p>
          <a:p>
            <a:pPr algn="l"/>
            <a:endParaRPr lang="fi-FI" dirty="0">
              <a:ea typeface="Arial Unicode MS"/>
              <a:cs typeface="Arial Unicode MS"/>
            </a:endParaRPr>
          </a:p>
          <a:p>
            <a:pPr algn="l"/>
            <a:r>
              <a:rPr lang="fi-FI" dirty="0">
                <a:ea typeface="Arial Unicode MS"/>
                <a:cs typeface="Arial Unicode MS"/>
              </a:rPr>
              <a:t>Siru Heromaa-Karjalainen</a:t>
            </a:r>
          </a:p>
          <a:p>
            <a:pPr algn="l"/>
            <a:r>
              <a:rPr lang="fi-FI" dirty="0">
                <a:ea typeface="Arial Unicode MS"/>
                <a:cs typeface="Arial Unicode MS"/>
              </a:rPr>
              <a:t>Tanja Tuunainen-Vainio</a:t>
            </a:r>
          </a:p>
          <a:p>
            <a:pPr algn="l"/>
            <a:endParaRPr lang="fi-FI" dirty="0">
              <a:ea typeface="Arial Unicode MS"/>
              <a:cs typeface="Arial Unicode MS"/>
            </a:endParaRPr>
          </a:p>
        </p:txBody>
      </p:sp>
    </p:spTree>
    <p:extLst>
      <p:ext uri="{BB962C8B-B14F-4D97-AF65-F5344CB8AC3E}">
        <p14:creationId xmlns:p14="http://schemas.microsoft.com/office/powerpoint/2010/main" val="90391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03681-2F6D-BBD7-6579-2EAECD17CB43}"/>
              </a:ext>
            </a:extLst>
          </p:cNvPr>
          <p:cNvSpPr>
            <a:spLocks noGrp="1"/>
          </p:cNvSpPr>
          <p:nvPr>
            <p:ph type="title"/>
          </p:nvPr>
        </p:nvSpPr>
        <p:spPr>
          <a:xfrm>
            <a:off x="421800" y="16667"/>
            <a:ext cx="11229930" cy="1325563"/>
          </a:xfrm>
        </p:spPr>
        <p:txBody>
          <a:bodyPr/>
          <a:lstStyle/>
          <a:p>
            <a:r>
              <a:rPr lang="fi-FI" dirty="0"/>
              <a:t>Palveluslisäprosentit muu suomi</a:t>
            </a:r>
          </a:p>
        </p:txBody>
      </p:sp>
      <p:sp>
        <p:nvSpPr>
          <p:cNvPr id="4" name="Päivämäärän paikkamerkki 3">
            <a:extLst>
              <a:ext uri="{FF2B5EF4-FFF2-40B4-BE49-F238E27FC236}">
                <a16:creationId xmlns:a16="http://schemas.microsoft.com/office/drawing/2014/main" id="{4119F73F-77E3-849C-B131-C2C9AE88F94C}"/>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38E46DA8-A06A-98AE-AF90-45554A4AC42A}"/>
              </a:ext>
            </a:extLst>
          </p:cNvPr>
          <p:cNvSpPr>
            <a:spLocks noGrp="1"/>
          </p:cNvSpPr>
          <p:nvPr>
            <p:ph type="ftr" sz="quarter" idx="11"/>
          </p:nvPr>
        </p:nvSpPr>
        <p:spPr/>
        <p:txBody>
          <a:bodyPr/>
          <a:lstStyle/>
          <a:p>
            <a:endParaRPr lang="fi-FI"/>
          </a:p>
        </p:txBody>
      </p:sp>
      <p:pic>
        <p:nvPicPr>
          <p:cNvPr id="9" name="Sisällön paikkamerkki 8">
            <a:extLst>
              <a:ext uri="{FF2B5EF4-FFF2-40B4-BE49-F238E27FC236}">
                <a16:creationId xmlns:a16="http://schemas.microsoft.com/office/drawing/2014/main" id="{15B7A142-4361-5C62-1661-25B01041E2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469" y="1063003"/>
            <a:ext cx="7509409" cy="4995852"/>
          </a:xfrm>
          <a:prstGeom prst="rect">
            <a:avLst/>
          </a:prstGeom>
        </p:spPr>
      </p:pic>
    </p:spTree>
    <p:extLst>
      <p:ext uri="{BB962C8B-B14F-4D97-AF65-F5344CB8AC3E}">
        <p14:creationId xmlns:p14="http://schemas.microsoft.com/office/powerpoint/2010/main" val="212808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205F58-7E27-5DF6-9DD3-0410C8FA6363}"/>
              </a:ext>
            </a:extLst>
          </p:cNvPr>
          <p:cNvSpPr>
            <a:spLocks noGrp="1"/>
          </p:cNvSpPr>
          <p:nvPr>
            <p:ph type="title"/>
          </p:nvPr>
        </p:nvSpPr>
        <p:spPr>
          <a:xfrm>
            <a:off x="422601" y="168799"/>
            <a:ext cx="10954801" cy="1325563"/>
          </a:xfrm>
        </p:spPr>
        <p:txBody>
          <a:bodyPr>
            <a:normAutofit/>
          </a:bodyPr>
          <a:lstStyle/>
          <a:p>
            <a:r>
              <a:rPr lang="fi-FI" sz="3200" dirty="0"/>
              <a:t>Palkkataulukko 2026 korotusten jälkeen pk seutu</a:t>
            </a:r>
          </a:p>
        </p:txBody>
      </p:sp>
      <p:pic>
        <p:nvPicPr>
          <p:cNvPr id="6" name="Sisällön paikkamerkki 5">
            <a:extLst>
              <a:ext uri="{FF2B5EF4-FFF2-40B4-BE49-F238E27FC236}">
                <a16:creationId xmlns:a16="http://schemas.microsoft.com/office/drawing/2014/main" id="{F664DCEB-7928-12CE-0343-8E0D1515EE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4746" y="979276"/>
            <a:ext cx="4802294" cy="5009754"/>
          </a:xfrm>
          <a:prstGeom prst="rect">
            <a:avLst/>
          </a:prstGeom>
        </p:spPr>
      </p:pic>
    </p:spTree>
    <p:extLst>
      <p:ext uri="{BB962C8B-B14F-4D97-AF65-F5344CB8AC3E}">
        <p14:creationId xmlns:p14="http://schemas.microsoft.com/office/powerpoint/2010/main" val="365176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AB6F9-869D-4579-6646-18611DA37B1F}"/>
              </a:ext>
            </a:extLst>
          </p:cNvPr>
          <p:cNvSpPr>
            <a:spLocks noGrp="1"/>
          </p:cNvSpPr>
          <p:nvPr>
            <p:ph type="title"/>
          </p:nvPr>
        </p:nvSpPr>
        <p:spPr>
          <a:xfrm>
            <a:off x="463061" y="278195"/>
            <a:ext cx="10102235" cy="1325563"/>
          </a:xfrm>
        </p:spPr>
        <p:txBody>
          <a:bodyPr/>
          <a:lstStyle/>
          <a:p>
            <a:r>
              <a:rPr lang="fi-FI" dirty="0"/>
              <a:t>Muu suomi</a:t>
            </a:r>
          </a:p>
        </p:txBody>
      </p:sp>
      <p:sp>
        <p:nvSpPr>
          <p:cNvPr id="4" name="Päivämäärän paikkamerkki 3">
            <a:extLst>
              <a:ext uri="{FF2B5EF4-FFF2-40B4-BE49-F238E27FC236}">
                <a16:creationId xmlns:a16="http://schemas.microsoft.com/office/drawing/2014/main" id="{332711CB-8B2D-9672-04B3-ED02F0320B4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4483E707-787C-1158-7ABB-123564C724EC}"/>
              </a:ext>
            </a:extLst>
          </p:cNvPr>
          <p:cNvSpPr>
            <a:spLocks noGrp="1"/>
          </p:cNvSpPr>
          <p:nvPr>
            <p:ph type="ftr" sz="quarter" idx="11"/>
          </p:nvPr>
        </p:nvSpPr>
        <p:spPr/>
        <p:txBody>
          <a:bodyPr/>
          <a:lstStyle/>
          <a:p>
            <a:endParaRPr lang="fi-FI"/>
          </a:p>
        </p:txBody>
      </p:sp>
      <p:pic>
        <p:nvPicPr>
          <p:cNvPr id="9" name="Sisällön paikkamerkki 8">
            <a:extLst>
              <a:ext uri="{FF2B5EF4-FFF2-40B4-BE49-F238E27FC236}">
                <a16:creationId xmlns:a16="http://schemas.microsoft.com/office/drawing/2014/main" id="{4138F5F1-DEAD-D760-9E57-5CF4A4C3FC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7463" y="973282"/>
            <a:ext cx="4984312" cy="4960157"/>
          </a:xfrm>
          <a:prstGeom prst="rect">
            <a:avLst/>
          </a:prstGeom>
        </p:spPr>
      </p:pic>
    </p:spTree>
    <p:extLst>
      <p:ext uri="{BB962C8B-B14F-4D97-AF65-F5344CB8AC3E}">
        <p14:creationId xmlns:p14="http://schemas.microsoft.com/office/powerpoint/2010/main" val="13212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5E9A8-D12F-F2D8-2673-B3F0FE1B24D4}"/>
              </a:ext>
            </a:extLst>
          </p:cNvPr>
          <p:cNvSpPr>
            <a:spLocks noGrp="1"/>
          </p:cNvSpPr>
          <p:nvPr>
            <p:ph type="title"/>
          </p:nvPr>
        </p:nvSpPr>
        <p:spPr/>
        <p:txBody>
          <a:bodyPr/>
          <a:lstStyle/>
          <a:p>
            <a:r>
              <a:rPr lang="fi-FI" dirty="0"/>
              <a:t>Korotukset 2027</a:t>
            </a:r>
          </a:p>
        </p:txBody>
      </p:sp>
      <p:sp>
        <p:nvSpPr>
          <p:cNvPr id="3" name="Sisällön paikkamerkki 2">
            <a:extLst>
              <a:ext uri="{FF2B5EF4-FFF2-40B4-BE49-F238E27FC236}">
                <a16:creationId xmlns:a16="http://schemas.microsoft.com/office/drawing/2014/main" id="{DD8B4103-2D36-0CB7-3706-99A64DFB3ED1}"/>
              </a:ext>
            </a:extLst>
          </p:cNvPr>
          <p:cNvSpPr>
            <a:spLocks noGrp="1"/>
          </p:cNvSpPr>
          <p:nvPr>
            <p:ph idx="1"/>
          </p:nvPr>
        </p:nvSpPr>
        <p:spPr/>
        <p:txBody>
          <a:bodyPr/>
          <a:lstStyle/>
          <a:p>
            <a:r>
              <a:rPr lang="fi-FI" dirty="0"/>
              <a:t>1.9.2027 yleis- ja taulukkokorotus 2,7%</a:t>
            </a:r>
          </a:p>
          <a:p>
            <a:pPr marL="0" indent="0">
              <a:buNone/>
            </a:pPr>
            <a:endParaRPr lang="fi-FI" dirty="0"/>
          </a:p>
        </p:txBody>
      </p:sp>
      <p:sp>
        <p:nvSpPr>
          <p:cNvPr id="4" name="Päivämäärän paikkamerkki 3">
            <a:extLst>
              <a:ext uri="{FF2B5EF4-FFF2-40B4-BE49-F238E27FC236}">
                <a16:creationId xmlns:a16="http://schemas.microsoft.com/office/drawing/2014/main" id="{2DB80490-502D-7ACB-C9AF-ADB4A669547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06FA6D5D-B361-86CD-82F4-9DA0E642B27D}"/>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65594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20D2BD-975B-8DEB-CD36-7BD7B2DB51F1}"/>
              </a:ext>
            </a:extLst>
          </p:cNvPr>
          <p:cNvSpPr>
            <a:spLocks noGrp="1"/>
          </p:cNvSpPr>
          <p:nvPr>
            <p:ph type="title"/>
          </p:nvPr>
        </p:nvSpPr>
        <p:spPr>
          <a:xfrm>
            <a:off x="689638" y="0"/>
            <a:ext cx="10102235" cy="1325563"/>
          </a:xfrm>
        </p:spPr>
        <p:txBody>
          <a:bodyPr/>
          <a:lstStyle/>
          <a:p>
            <a:r>
              <a:rPr lang="fi-FI" dirty="0"/>
              <a:t>Palkkataulukko 2027 pk</a:t>
            </a:r>
          </a:p>
        </p:txBody>
      </p:sp>
      <p:pic>
        <p:nvPicPr>
          <p:cNvPr id="6" name="Sisällön paikkamerkki 5">
            <a:extLst>
              <a:ext uri="{FF2B5EF4-FFF2-40B4-BE49-F238E27FC236}">
                <a16:creationId xmlns:a16="http://schemas.microsoft.com/office/drawing/2014/main" id="{CE47260E-01DA-AF91-1F46-52429B6C99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4770" y="1303568"/>
            <a:ext cx="5251604" cy="4745019"/>
          </a:xfrm>
          <a:prstGeom prst="rect">
            <a:avLst/>
          </a:prstGeom>
        </p:spPr>
      </p:pic>
    </p:spTree>
    <p:extLst>
      <p:ext uri="{BB962C8B-B14F-4D97-AF65-F5344CB8AC3E}">
        <p14:creationId xmlns:p14="http://schemas.microsoft.com/office/powerpoint/2010/main" val="124700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54E21F-0C14-E8D8-919F-7B4DBEFAFDC0}"/>
              </a:ext>
            </a:extLst>
          </p:cNvPr>
          <p:cNvSpPr>
            <a:spLocks noGrp="1"/>
          </p:cNvSpPr>
          <p:nvPr>
            <p:ph type="title"/>
          </p:nvPr>
        </p:nvSpPr>
        <p:spPr>
          <a:xfrm>
            <a:off x="463061" y="168799"/>
            <a:ext cx="10102235" cy="1325563"/>
          </a:xfrm>
        </p:spPr>
        <p:txBody>
          <a:bodyPr/>
          <a:lstStyle/>
          <a:p>
            <a:r>
              <a:rPr lang="fi-FI" dirty="0"/>
              <a:t>Palkkataulukko 2027 Muu suomi</a:t>
            </a:r>
          </a:p>
        </p:txBody>
      </p:sp>
      <p:pic>
        <p:nvPicPr>
          <p:cNvPr id="6" name="Sisällön paikkamerkki 5">
            <a:extLst>
              <a:ext uri="{FF2B5EF4-FFF2-40B4-BE49-F238E27FC236}">
                <a16:creationId xmlns:a16="http://schemas.microsoft.com/office/drawing/2014/main" id="{09908C03-EF66-FD1A-33A4-2C7F74E422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720" y="1363840"/>
            <a:ext cx="5682826" cy="4679467"/>
          </a:xfrm>
          <a:prstGeom prst="rect">
            <a:avLst/>
          </a:prstGeom>
        </p:spPr>
      </p:pic>
    </p:spTree>
    <p:extLst>
      <p:ext uri="{BB962C8B-B14F-4D97-AF65-F5344CB8AC3E}">
        <p14:creationId xmlns:p14="http://schemas.microsoft.com/office/powerpoint/2010/main" val="94423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37D171-B950-09AC-9DF3-505E913EFD19}"/>
              </a:ext>
            </a:extLst>
          </p:cNvPr>
          <p:cNvSpPr>
            <a:spLocks noGrp="1"/>
          </p:cNvSpPr>
          <p:nvPr>
            <p:ph type="title"/>
          </p:nvPr>
        </p:nvSpPr>
        <p:spPr>
          <a:xfrm>
            <a:off x="454969" y="131818"/>
            <a:ext cx="10102235" cy="1325563"/>
          </a:xfrm>
        </p:spPr>
        <p:txBody>
          <a:bodyPr/>
          <a:lstStyle/>
          <a:p>
            <a:r>
              <a:rPr lang="fi-FI" dirty="0"/>
              <a:t>Kaikki korotukset €</a:t>
            </a:r>
          </a:p>
        </p:txBody>
      </p:sp>
      <p:pic>
        <p:nvPicPr>
          <p:cNvPr id="7" name="Sisällön paikkamerkki 6">
            <a:extLst>
              <a:ext uri="{FF2B5EF4-FFF2-40B4-BE49-F238E27FC236}">
                <a16:creationId xmlns:a16="http://schemas.microsoft.com/office/drawing/2014/main" id="{81201027-FC98-6220-A3EC-E596DF0CCC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5482" y="1044032"/>
            <a:ext cx="4580093" cy="5476199"/>
          </a:xfrm>
          <a:prstGeom prst="rect">
            <a:avLst/>
          </a:prstGeom>
        </p:spPr>
      </p:pic>
    </p:spTree>
    <p:extLst>
      <p:ext uri="{BB962C8B-B14F-4D97-AF65-F5344CB8AC3E}">
        <p14:creationId xmlns:p14="http://schemas.microsoft.com/office/powerpoint/2010/main" val="67806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058CF5-745F-210C-4FFA-F48F20AA32FF}"/>
              </a:ext>
            </a:extLst>
          </p:cNvPr>
          <p:cNvSpPr>
            <a:spLocks noGrp="1"/>
          </p:cNvSpPr>
          <p:nvPr>
            <p:ph type="title"/>
          </p:nvPr>
        </p:nvSpPr>
        <p:spPr>
          <a:xfrm>
            <a:off x="535889" y="168799"/>
            <a:ext cx="10102235" cy="1325563"/>
          </a:xfrm>
        </p:spPr>
        <p:txBody>
          <a:bodyPr/>
          <a:lstStyle/>
          <a:p>
            <a:r>
              <a:rPr lang="fi-FI" dirty="0"/>
              <a:t>Kaikki korotukset €</a:t>
            </a:r>
          </a:p>
        </p:txBody>
      </p:sp>
      <p:pic>
        <p:nvPicPr>
          <p:cNvPr id="7" name="Sisällön paikkamerkki 6">
            <a:extLst>
              <a:ext uri="{FF2B5EF4-FFF2-40B4-BE49-F238E27FC236}">
                <a16:creationId xmlns:a16="http://schemas.microsoft.com/office/drawing/2014/main" id="{A66367C2-364B-ACE0-6B54-B58C1469A8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1753" y="1071031"/>
            <a:ext cx="5737254" cy="5519039"/>
          </a:xfrm>
          <a:prstGeom prst="rect">
            <a:avLst/>
          </a:prstGeom>
        </p:spPr>
      </p:pic>
    </p:spTree>
    <p:extLst>
      <p:ext uri="{BB962C8B-B14F-4D97-AF65-F5344CB8AC3E}">
        <p14:creationId xmlns:p14="http://schemas.microsoft.com/office/powerpoint/2010/main" val="338126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ED1B29-E88F-AE8C-2347-7E6FE3FDFCF3}"/>
              </a:ext>
            </a:extLst>
          </p:cNvPr>
          <p:cNvSpPr>
            <a:spLocks noGrp="1"/>
          </p:cNvSpPr>
          <p:nvPr>
            <p:ph type="title"/>
          </p:nvPr>
        </p:nvSpPr>
        <p:spPr/>
        <p:txBody>
          <a:bodyPr/>
          <a:lstStyle/>
          <a:p>
            <a:r>
              <a:rPr lang="fi-FI" dirty="0"/>
              <a:t>Muut korotukset</a:t>
            </a:r>
          </a:p>
        </p:txBody>
      </p:sp>
      <p:sp>
        <p:nvSpPr>
          <p:cNvPr id="3" name="Sisällön paikkamerkki 2">
            <a:extLst>
              <a:ext uri="{FF2B5EF4-FFF2-40B4-BE49-F238E27FC236}">
                <a16:creationId xmlns:a16="http://schemas.microsoft.com/office/drawing/2014/main" id="{2BE26D4E-C1B7-DF98-7810-360FB21C6391}"/>
              </a:ext>
            </a:extLst>
          </p:cNvPr>
          <p:cNvSpPr>
            <a:spLocks noGrp="1"/>
          </p:cNvSpPr>
          <p:nvPr>
            <p:ph idx="1"/>
          </p:nvPr>
        </p:nvSpPr>
        <p:spPr/>
        <p:txBody>
          <a:bodyPr/>
          <a:lstStyle/>
          <a:p>
            <a:r>
              <a:rPr lang="fi-FI" dirty="0"/>
              <a:t>LM- ja TSV korvauksia korotetaan 6,1% (koko korotusvarallisuus)</a:t>
            </a:r>
          </a:p>
          <a:p>
            <a:r>
              <a:rPr lang="fi-FI" dirty="0"/>
              <a:t>Euromääräiset lisät hälytysraha ja kielilisä korotetaan 6,1% (koko korotusvarallisuus)</a:t>
            </a:r>
          </a:p>
        </p:txBody>
      </p:sp>
      <p:sp>
        <p:nvSpPr>
          <p:cNvPr id="4" name="Päivämäärän paikkamerkki 3">
            <a:extLst>
              <a:ext uri="{FF2B5EF4-FFF2-40B4-BE49-F238E27FC236}">
                <a16:creationId xmlns:a16="http://schemas.microsoft.com/office/drawing/2014/main" id="{9450D66D-D73F-1004-28E2-69044AA41C2E}"/>
              </a:ext>
            </a:extLst>
          </p:cNvPr>
          <p:cNvSpPr>
            <a:spLocks noGrp="1"/>
          </p:cNvSpPr>
          <p:nvPr>
            <p:ph type="dt" sz="half" idx="10"/>
          </p:nvPr>
        </p:nvSpPr>
        <p:spPr/>
        <p:txBody>
          <a:bodyPr/>
          <a:lstStyle/>
          <a:p>
            <a:endParaRPr lang="fi-FI" dirty="0"/>
          </a:p>
        </p:txBody>
      </p:sp>
      <p:sp>
        <p:nvSpPr>
          <p:cNvPr id="5" name="Alatunnisteen paikkamerkki 4">
            <a:extLst>
              <a:ext uri="{FF2B5EF4-FFF2-40B4-BE49-F238E27FC236}">
                <a16:creationId xmlns:a16="http://schemas.microsoft.com/office/drawing/2014/main" id="{FC4AB9FC-102D-FD01-3FCB-3C992CAB7EFD}"/>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08146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0970B9-6F68-DCAF-6E85-8129258B5197}"/>
              </a:ext>
            </a:extLst>
          </p:cNvPr>
          <p:cNvSpPr>
            <a:spLocks noGrp="1"/>
          </p:cNvSpPr>
          <p:nvPr>
            <p:ph type="title"/>
          </p:nvPr>
        </p:nvSpPr>
        <p:spPr/>
        <p:txBody>
          <a:bodyPr/>
          <a:lstStyle/>
          <a:p>
            <a:r>
              <a:rPr lang="fi-FI" b="1" dirty="0"/>
              <a:t>3 § Työsuhteen alkaminen</a:t>
            </a:r>
            <a:r>
              <a:rPr lang="fi-FI" dirty="0"/>
              <a:t> </a:t>
            </a:r>
            <a:br>
              <a:rPr lang="fi-FI" dirty="0"/>
            </a:br>
            <a:endParaRPr lang="fi-FI" dirty="0"/>
          </a:p>
        </p:txBody>
      </p:sp>
      <p:sp>
        <p:nvSpPr>
          <p:cNvPr id="3" name="Sisällön paikkamerkki 2">
            <a:extLst>
              <a:ext uri="{FF2B5EF4-FFF2-40B4-BE49-F238E27FC236}">
                <a16:creationId xmlns:a16="http://schemas.microsoft.com/office/drawing/2014/main" id="{A79DC2B0-F339-0EE6-22B5-F362E115BD96}"/>
              </a:ext>
            </a:extLst>
          </p:cNvPr>
          <p:cNvSpPr>
            <a:spLocks noGrp="1"/>
          </p:cNvSpPr>
          <p:nvPr>
            <p:ph idx="1"/>
          </p:nvPr>
        </p:nvSpPr>
        <p:spPr>
          <a:xfrm>
            <a:off x="463061" y="1278467"/>
            <a:ext cx="10102235" cy="4597399"/>
          </a:xfrm>
        </p:spPr>
        <p:txBody>
          <a:bodyPr>
            <a:normAutofit fontScale="92500" lnSpcReduction="10000"/>
          </a:bodyPr>
          <a:lstStyle/>
          <a:p>
            <a:r>
              <a:rPr lang="fi-FI" b="1" dirty="0"/>
              <a:t>Lisätään työehtosopimuksen 3 §:n 3.1. kohtaan soveltamisohje seuraavasti:</a:t>
            </a:r>
            <a:endParaRPr lang="fi-FI" dirty="0"/>
          </a:p>
          <a:p>
            <a:r>
              <a:rPr lang="fi-FI" dirty="0"/>
              <a:t>3.1 Määräaikaisen työsopimuksen kestoa ei saa perusteetta sopia työnantajan tiedossa olevaa kyseistä työtä koskevaa määräaikaista työvoimatarvetta lyhyemmäksi ajaksi. </a:t>
            </a:r>
          </a:p>
          <a:p>
            <a:pPr marL="0" indent="0">
              <a:buNone/>
            </a:pPr>
            <a:endParaRPr lang="fi-FI" b="1" i="1" dirty="0"/>
          </a:p>
          <a:p>
            <a:r>
              <a:rPr lang="fi-FI" b="1" i="1" dirty="0"/>
              <a:t>Soveltamisohje:</a:t>
            </a:r>
            <a:endParaRPr lang="fi-FI" dirty="0"/>
          </a:p>
          <a:p>
            <a:r>
              <a:rPr lang="fi-FI" i="1" dirty="0">
                <a:highlight>
                  <a:srgbClr val="FFFF00"/>
                </a:highlight>
              </a:rPr>
              <a:t>Perusteltuja syitä tiedossa olevaa työvoimatarvetta lyhyempiin sopimuksiin </a:t>
            </a:r>
            <a:r>
              <a:rPr lang="fi-FI" i="1" dirty="0"/>
              <a:t>voivat olla työntekijän oma pyyntö, lain sallimat rajaukset epäpätevyyden tai pitkäaikaistyöttömyyden vuoksi, työnantajan sisäiset työjärjestelyt tai muut lain ja oikeuskäytännön mukaiset määräaikaisen työsuhteen keston rajaamiseen oikeuttavat syyt. </a:t>
            </a:r>
            <a:endParaRPr lang="fi-FI" dirty="0"/>
          </a:p>
          <a:p>
            <a:endParaRPr lang="fi-FI" dirty="0"/>
          </a:p>
        </p:txBody>
      </p:sp>
      <p:sp>
        <p:nvSpPr>
          <p:cNvPr id="4" name="Päivämäärän paikkamerkki 3">
            <a:extLst>
              <a:ext uri="{FF2B5EF4-FFF2-40B4-BE49-F238E27FC236}">
                <a16:creationId xmlns:a16="http://schemas.microsoft.com/office/drawing/2014/main" id="{ED82B6A3-6DA4-A5B0-78F6-11B0E6F00DA4}"/>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30ECF9A2-B659-D8B4-4813-483DBE26EA3C}"/>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57646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7A4264-F454-BEB7-7F9B-3A750FFDBFB5}"/>
              </a:ext>
            </a:extLst>
          </p:cNvPr>
          <p:cNvSpPr>
            <a:spLocks noGrp="1"/>
          </p:cNvSpPr>
          <p:nvPr>
            <p:ph type="title"/>
          </p:nvPr>
        </p:nvSpPr>
        <p:spPr/>
        <p:txBody>
          <a:bodyPr/>
          <a:lstStyle/>
          <a:p>
            <a:r>
              <a:rPr lang="fi-FI" dirty="0"/>
              <a:t>Yleisesti palkkaratkaisusta</a:t>
            </a:r>
          </a:p>
        </p:txBody>
      </p:sp>
      <p:sp>
        <p:nvSpPr>
          <p:cNvPr id="3" name="Sisällön paikkamerkki 2">
            <a:extLst>
              <a:ext uri="{FF2B5EF4-FFF2-40B4-BE49-F238E27FC236}">
                <a16:creationId xmlns:a16="http://schemas.microsoft.com/office/drawing/2014/main" id="{74165518-94FE-B0C5-685A-5845DD253179}"/>
              </a:ext>
            </a:extLst>
          </p:cNvPr>
          <p:cNvSpPr>
            <a:spLocks noGrp="1"/>
          </p:cNvSpPr>
          <p:nvPr>
            <p:ph idx="1"/>
          </p:nvPr>
        </p:nvSpPr>
        <p:spPr>
          <a:xfrm>
            <a:off x="463061" y="1703070"/>
            <a:ext cx="10646899" cy="4366260"/>
          </a:xfrm>
        </p:spPr>
        <p:txBody>
          <a:bodyPr>
            <a:normAutofit/>
          </a:bodyPr>
          <a:lstStyle/>
          <a:p>
            <a:r>
              <a:rPr lang="fi-FI" dirty="0"/>
              <a:t>Tavoitteena oli kuroa perusteetonta palkkaeroa julkiseen sektoriin, joka tavoite jäi toteutumatta huolimatta lakoista</a:t>
            </a:r>
          </a:p>
          <a:p>
            <a:r>
              <a:rPr lang="fi-FI" dirty="0"/>
              <a:t>Ei ollut mahdollisuutta enää neuvotella paremmista ehdoista, vaan oli turvattava paikka TES-pöydässä jatkossakin</a:t>
            </a:r>
          </a:p>
          <a:p>
            <a:r>
              <a:rPr lang="fi-FI" dirty="0"/>
              <a:t>Sopimuskausi 28kk, 1.1.2026- 30.4.2028</a:t>
            </a:r>
          </a:p>
          <a:p>
            <a:r>
              <a:rPr lang="fi-FI" dirty="0"/>
              <a:t>vuoden optio, sopimus irtisanottavissa 31.1.2027 (työehtosopimus päättyy tuolloin 30.4.2027).</a:t>
            </a:r>
          </a:p>
        </p:txBody>
      </p:sp>
      <p:sp>
        <p:nvSpPr>
          <p:cNvPr id="4" name="Päivämäärän paikkamerkki 3">
            <a:extLst>
              <a:ext uri="{FF2B5EF4-FFF2-40B4-BE49-F238E27FC236}">
                <a16:creationId xmlns:a16="http://schemas.microsoft.com/office/drawing/2014/main" id="{BC8B9415-C655-316D-1DB8-4C22FE39C9AA}"/>
              </a:ext>
            </a:extLst>
          </p:cNvPr>
          <p:cNvSpPr>
            <a:spLocks noGrp="1"/>
          </p:cNvSpPr>
          <p:nvPr>
            <p:ph type="dt" sz="half" idx="10"/>
          </p:nvPr>
        </p:nvSpPr>
        <p:spPr/>
        <p:txBody>
          <a:bodyPr/>
          <a:lstStyle/>
          <a:p>
            <a:endParaRPr lang="fi-FI" dirty="0"/>
          </a:p>
        </p:txBody>
      </p:sp>
      <p:sp>
        <p:nvSpPr>
          <p:cNvPr id="5" name="Alatunnisteen paikkamerkki 4">
            <a:extLst>
              <a:ext uri="{FF2B5EF4-FFF2-40B4-BE49-F238E27FC236}">
                <a16:creationId xmlns:a16="http://schemas.microsoft.com/office/drawing/2014/main" id="{E3BB328E-0BB2-23E7-3F05-E4C601C57817}"/>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97344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389991-708E-8990-9E5C-22F0CF1B1567}"/>
              </a:ext>
            </a:extLst>
          </p:cNvPr>
          <p:cNvSpPr>
            <a:spLocks noGrp="1"/>
          </p:cNvSpPr>
          <p:nvPr>
            <p:ph type="title"/>
          </p:nvPr>
        </p:nvSpPr>
        <p:spPr/>
        <p:txBody>
          <a:bodyPr>
            <a:normAutofit fontScale="90000"/>
          </a:bodyPr>
          <a:lstStyle/>
          <a:p>
            <a:r>
              <a:rPr lang="fi-FI" b="1" dirty="0"/>
              <a:t>Lisätään työehtosopimuksen 3 §:n 3.3 kohtaan uusi soveltamisohje seuraavasti:</a:t>
            </a:r>
            <a:br>
              <a:rPr lang="fi-FI" dirty="0"/>
            </a:br>
            <a:endParaRPr lang="fi-FI" dirty="0"/>
          </a:p>
        </p:txBody>
      </p:sp>
      <p:sp>
        <p:nvSpPr>
          <p:cNvPr id="3" name="Sisällön paikkamerkki 2">
            <a:extLst>
              <a:ext uri="{FF2B5EF4-FFF2-40B4-BE49-F238E27FC236}">
                <a16:creationId xmlns:a16="http://schemas.microsoft.com/office/drawing/2014/main" id="{A85FADF1-0A04-C45B-ECFE-4A0F37CB5151}"/>
              </a:ext>
            </a:extLst>
          </p:cNvPr>
          <p:cNvSpPr>
            <a:spLocks noGrp="1"/>
          </p:cNvSpPr>
          <p:nvPr>
            <p:ph idx="1"/>
          </p:nvPr>
        </p:nvSpPr>
        <p:spPr/>
        <p:txBody>
          <a:bodyPr>
            <a:normAutofit fontScale="92500"/>
          </a:bodyPr>
          <a:lstStyle/>
          <a:p>
            <a:r>
              <a:rPr lang="fi-FI" dirty="0"/>
              <a:t>3.3 Jos työnantajan ja työntekijän välillä on tehty useita peräkkäisiä, keskeytymättömänä tai vain</a:t>
            </a:r>
            <a:r>
              <a:rPr lang="fi-FI" dirty="0">
                <a:highlight>
                  <a:srgbClr val="FFFF00"/>
                </a:highlight>
              </a:rPr>
              <a:t> lyhytaikaisin keskeytyksin jatkuvia määräaikaisia työsopimuksia</a:t>
            </a:r>
            <a:r>
              <a:rPr lang="fi-FI" dirty="0"/>
              <a:t>, työsuhteen katsotaan työsuhde-etuuksien määräytymisen kannalta jatkuneen yhdenjaksoisena työsopimuslain 1 luvun 5 § mukaisesti.</a:t>
            </a:r>
          </a:p>
          <a:p>
            <a:r>
              <a:rPr lang="fi-FI" b="1" i="1" dirty="0"/>
              <a:t>Soveltamisohje:</a:t>
            </a:r>
            <a:r>
              <a:rPr lang="fi-FI" i="1" dirty="0"/>
              <a:t> Työnantajan on seurattava määräaikaisissa työsuhteissa työskentelevän työntekijän työsuhteiden yhdenjaksoisuuden edellytyksen täyttymistä eri työsuhde-etuuksien osalta. </a:t>
            </a:r>
            <a:endParaRPr lang="fi-FI" dirty="0"/>
          </a:p>
          <a:p>
            <a:endParaRPr lang="fi-FI" dirty="0"/>
          </a:p>
        </p:txBody>
      </p:sp>
      <p:sp>
        <p:nvSpPr>
          <p:cNvPr id="4" name="Päivämäärän paikkamerkki 3">
            <a:extLst>
              <a:ext uri="{FF2B5EF4-FFF2-40B4-BE49-F238E27FC236}">
                <a16:creationId xmlns:a16="http://schemas.microsoft.com/office/drawing/2014/main" id="{50BCEEBC-1FFA-3568-E557-4FFA2FDE37F2}"/>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F83FAA0C-0916-575F-10F4-44D5370665E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97556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4E792-C455-EE05-372D-C163E14D8F98}"/>
              </a:ext>
            </a:extLst>
          </p:cNvPr>
          <p:cNvSpPr>
            <a:spLocks noGrp="1"/>
          </p:cNvSpPr>
          <p:nvPr>
            <p:ph type="title"/>
          </p:nvPr>
        </p:nvSpPr>
        <p:spPr/>
        <p:txBody>
          <a:bodyPr/>
          <a:lstStyle/>
          <a:p>
            <a:r>
              <a:rPr lang="fi-FI" b="1" dirty="0"/>
              <a:t>4 § Työsuhteen päättyminen</a:t>
            </a:r>
            <a:br>
              <a:rPr lang="fi-FI" dirty="0"/>
            </a:br>
            <a:endParaRPr lang="fi-FI" dirty="0"/>
          </a:p>
        </p:txBody>
      </p:sp>
      <p:sp>
        <p:nvSpPr>
          <p:cNvPr id="3" name="Sisällön paikkamerkki 2">
            <a:extLst>
              <a:ext uri="{FF2B5EF4-FFF2-40B4-BE49-F238E27FC236}">
                <a16:creationId xmlns:a16="http://schemas.microsoft.com/office/drawing/2014/main" id="{D610390E-0156-A746-7B90-701535A5D0E0}"/>
              </a:ext>
            </a:extLst>
          </p:cNvPr>
          <p:cNvSpPr>
            <a:spLocks noGrp="1"/>
          </p:cNvSpPr>
          <p:nvPr>
            <p:ph idx="1"/>
          </p:nvPr>
        </p:nvSpPr>
        <p:spPr/>
        <p:txBody>
          <a:bodyPr/>
          <a:lstStyle/>
          <a:p>
            <a:r>
              <a:rPr lang="fi-FI" b="1" dirty="0"/>
              <a:t>Muutetaan työehtosopimuksen 4 §:n 1. kohta kuulumaan seuraavasti:</a:t>
            </a:r>
            <a:endParaRPr lang="fi-FI" dirty="0"/>
          </a:p>
          <a:p>
            <a:r>
              <a:rPr lang="fi-FI" dirty="0"/>
              <a:t>1. Työnantajan irtisanoessa toistaiseksi voimassa olevan työsopimuksen noudatetaan alla mainittuja työsuhteen kestoajasta riippuvia irtisanomisaikoja, </a:t>
            </a:r>
            <a:r>
              <a:rPr lang="fi-FI" i="1" dirty="0">
                <a:highlight>
                  <a:srgbClr val="FFFF00"/>
                </a:highlight>
              </a:rPr>
              <a:t>elleivät työnantaja ja työntekijä sovi pidemmästä irtisanomisajasta:</a:t>
            </a:r>
            <a:endParaRPr lang="fi-FI" dirty="0">
              <a:highlight>
                <a:srgbClr val="FFFF00"/>
              </a:highlight>
            </a:endParaRPr>
          </a:p>
          <a:p>
            <a:endParaRPr lang="fi-FI" dirty="0"/>
          </a:p>
        </p:txBody>
      </p:sp>
      <p:sp>
        <p:nvSpPr>
          <p:cNvPr id="4" name="Päivämäärän paikkamerkki 3">
            <a:extLst>
              <a:ext uri="{FF2B5EF4-FFF2-40B4-BE49-F238E27FC236}">
                <a16:creationId xmlns:a16="http://schemas.microsoft.com/office/drawing/2014/main" id="{FBF5F029-30E4-8B10-D03F-030BE04FA73A}"/>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652A9F3E-28AD-3552-7DC8-1997C0AFDADC}"/>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106202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D52311-B37D-4915-884C-8FF6B105354A}"/>
              </a:ext>
            </a:extLst>
          </p:cNvPr>
          <p:cNvSpPr>
            <a:spLocks noGrp="1"/>
          </p:cNvSpPr>
          <p:nvPr>
            <p:ph type="title"/>
          </p:nvPr>
        </p:nvSpPr>
        <p:spPr/>
        <p:txBody>
          <a:bodyPr/>
          <a:lstStyle/>
          <a:p>
            <a:r>
              <a:rPr lang="fi-FI" b="1" dirty="0"/>
              <a:t>4 § Työsuhteen päättyminen</a:t>
            </a:r>
            <a:br>
              <a:rPr lang="fi-FI" dirty="0"/>
            </a:br>
            <a:endParaRPr lang="fi-FI" dirty="0"/>
          </a:p>
        </p:txBody>
      </p:sp>
      <p:sp>
        <p:nvSpPr>
          <p:cNvPr id="3" name="Sisällön paikkamerkki 2">
            <a:extLst>
              <a:ext uri="{FF2B5EF4-FFF2-40B4-BE49-F238E27FC236}">
                <a16:creationId xmlns:a16="http://schemas.microsoft.com/office/drawing/2014/main" id="{177F7D93-6349-A973-FD39-C1D5EFAC5FCB}"/>
              </a:ext>
            </a:extLst>
          </p:cNvPr>
          <p:cNvSpPr>
            <a:spLocks noGrp="1"/>
          </p:cNvSpPr>
          <p:nvPr>
            <p:ph idx="1"/>
          </p:nvPr>
        </p:nvSpPr>
        <p:spPr/>
        <p:txBody>
          <a:bodyPr>
            <a:normAutofit fontScale="92500" lnSpcReduction="20000"/>
          </a:bodyPr>
          <a:lstStyle/>
          <a:p>
            <a:r>
              <a:rPr lang="fi-FI" dirty="0"/>
              <a:t>Työntekijän irtisanoessa toistaiseksi voimassa olevan työsopimuksen on irtisanomisaika 14 vuorokautta työsuhteen kestettyä enintään viisi vuotta ja yksi kuukausi sen kestettyä yli viisi vuotta, </a:t>
            </a:r>
            <a:r>
              <a:rPr lang="fi-FI" i="1" dirty="0"/>
              <a:t>elleivät työnantaja ja työntekijä sovi irtisanomisajasta toisin. </a:t>
            </a:r>
            <a:r>
              <a:rPr lang="fi-FI" i="1" dirty="0">
                <a:highlight>
                  <a:srgbClr val="FFFF00"/>
                </a:highlight>
              </a:rPr>
              <a:t>Irtisanomisajan pituudeksi saadaan kuitenkin sopia enintään yksi kuukausi</a:t>
            </a:r>
            <a:r>
              <a:rPr lang="fi-FI" i="1" dirty="0"/>
              <a:t>. Tällöin työnantajan noudatettava irtisanomisaika ei saa olla työntekijän noudatettavaa irtisanomisaikaa lyhyempi. Jos työnantajan noudatettavaksi sovittu irtisanomisaika on työntekijän irtisanomisaikaa lyhyempi, saa työntekijä noudattaa työnantajan noudatettavaksi sovittua irtisanomisaikaa.</a:t>
            </a:r>
            <a:endParaRPr lang="fi-FI" dirty="0"/>
          </a:p>
          <a:p>
            <a:r>
              <a:rPr lang="fi-FI" dirty="0"/>
              <a:t>Irtisanomisaika alkaa kulua irtisanomista seuraavana päivänä.</a:t>
            </a:r>
          </a:p>
          <a:p>
            <a:endParaRPr lang="fi-FI" dirty="0"/>
          </a:p>
        </p:txBody>
      </p:sp>
      <p:sp>
        <p:nvSpPr>
          <p:cNvPr id="4" name="Päivämäärän paikkamerkki 3">
            <a:extLst>
              <a:ext uri="{FF2B5EF4-FFF2-40B4-BE49-F238E27FC236}">
                <a16:creationId xmlns:a16="http://schemas.microsoft.com/office/drawing/2014/main" id="{CCC7DFAF-5604-5EA2-352C-750AA8A92C09}"/>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53DC9E75-0F72-D471-A846-129FD031E53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31013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0AE7C4-C2BF-E138-41F0-6F35D834D127}"/>
              </a:ext>
            </a:extLst>
          </p:cNvPr>
          <p:cNvSpPr>
            <a:spLocks noGrp="1"/>
          </p:cNvSpPr>
          <p:nvPr>
            <p:ph type="title"/>
          </p:nvPr>
        </p:nvSpPr>
        <p:spPr/>
        <p:txBody>
          <a:bodyPr/>
          <a:lstStyle/>
          <a:p>
            <a:r>
              <a:rPr lang="fi-FI" b="1" dirty="0"/>
              <a:t>4 § Työsuhteen päättyminen</a:t>
            </a:r>
            <a:br>
              <a:rPr lang="fi-FI" dirty="0"/>
            </a:br>
            <a:endParaRPr lang="fi-FI" dirty="0"/>
          </a:p>
        </p:txBody>
      </p:sp>
      <p:sp>
        <p:nvSpPr>
          <p:cNvPr id="3" name="Sisällön paikkamerkki 2">
            <a:extLst>
              <a:ext uri="{FF2B5EF4-FFF2-40B4-BE49-F238E27FC236}">
                <a16:creationId xmlns:a16="http://schemas.microsoft.com/office/drawing/2014/main" id="{CE57EDB4-3F9D-7D38-92F8-82061E525FA5}"/>
              </a:ext>
            </a:extLst>
          </p:cNvPr>
          <p:cNvSpPr>
            <a:spLocks noGrp="1"/>
          </p:cNvSpPr>
          <p:nvPr>
            <p:ph idx="1"/>
          </p:nvPr>
        </p:nvSpPr>
        <p:spPr/>
        <p:txBody>
          <a:bodyPr/>
          <a:lstStyle/>
          <a:p>
            <a:r>
              <a:rPr lang="fi-FI" b="1" dirty="0"/>
              <a:t>Lisätään työehtosopimuksen 4 §:ään uusi 3. kohta seuraavasti:</a:t>
            </a:r>
            <a:endParaRPr lang="fi-FI" dirty="0"/>
          </a:p>
          <a:p>
            <a:r>
              <a:rPr lang="fi-FI" i="1" dirty="0"/>
              <a:t>3.</a:t>
            </a:r>
            <a:r>
              <a:rPr lang="fi-FI" b="1" i="1" dirty="0"/>
              <a:t> </a:t>
            </a:r>
            <a:r>
              <a:rPr lang="fi-FI" i="1" dirty="0"/>
              <a:t>Työsuhteen päättyessä </a:t>
            </a:r>
            <a:r>
              <a:rPr lang="fi-FI" i="1" dirty="0">
                <a:highlight>
                  <a:srgbClr val="FFFF00"/>
                </a:highlight>
              </a:rPr>
              <a:t>loppupalkka</a:t>
            </a:r>
            <a:r>
              <a:rPr lang="fi-FI" i="1" dirty="0"/>
              <a:t> lisineen maksetaan viimeistään </a:t>
            </a:r>
            <a:r>
              <a:rPr lang="fi-FI" i="1" dirty="0">
                <a:highlight>
                  <a:srgbClr val="FFFF00"/>
                </a:highlight>
              </a:rPr>
              <a:t>työsuhteen päättymisen jälkeen seuraavana työntekijän normaalina palkanmaksupäivänä</a:t>
            </a:r>
            <a:r>
              <a:rPr lang="fi-FI" i="1" dirty="0"/>
              <a:t> edellyttäen, että työsuhteen päättymisen ja loppupalkanmaksun väliin jää palkanmaksun toteuttamiseen tavanomainen ja kohtuullinen aika.</a:t>
            </a:r>
            <a:endParaRPr lang="fi-FI" dirty="0"/>
          </a:p>
          <a:p>
            <a:endParaRPr lang="fi-FI" dirty="0"/>
          </a:p>
        </p:txBody>
      </p:sp>
      <p:sp>
        <p:nvSpPr>
          <p:cNvPr id="4" name="Päivämäärän paikkamerkki 3">
            <a:extLst>
              <a:ext uri="{FF2B5EF4-FFF2-40B4-BE49-F238E27FC236}">
                <a16:creationId xmlns:a16="http://schemas.microsoft.com/office/drawing/2014/main" id="{D18BB556-FB55-9B5E-3126-F027F8417903}"/>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0D77EC8A-83F2-A1C8-2C3D-EAE262A8A855}"/>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4067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01D20E-8506-226D-04B6-CD3BE9ED6A10}"/>
              </a:ext>
            </a:extLst>
          </p:cNvPr>
          <p:cNvSpPr>
            <a:spLocks noGrp="1"/>
          </p:cNvSpPr>
          <p:nvPr>
            <p:ph type="title"/>
          </p:nvPr>
        </p:nvSpPr>
        <p:spPr/>
        <p:txBody>
          <a:bodyPr/>
          <a:lstStyle/>
          <a:p>
            <a:r>
              <a:rPr lang="fi-FI" b="1" dirty="0"/>
              <a:t>6 § Työaika</a:t>
            </a:r>
            <a:br>
              <a:rPr lang="fi-FI" dirty="0"/>
            </a:br>
            <a:endParaRPr lang="fi-FI" dirty="0"/>
          </a:p>
        </p:txBody>
      </p:sp>
      <p:sp>
        <p:nvSpPr>
          <p:cNvPr id="3" name="Sisällön paikkamerkki 2">
            <a:extLst>
              <a:ext uri="{FF2B5EF4-FFF2-40B4-BE49-F238E27FC236}">
                <a16:creationId xmlns:a16="http://schemas.microsoft.com/office/drawing/2014/main" id="{B1A23B90-D70A-A4AE-A328-7CAD8FD1B611}"/>
              </a:ext>
            </a:extLst>
          </p:cNvPr>
          <p:cNvSpPr>
            <a:spLocks noGrp="1"/>
          </p:cNvSpPr>
          <p:nvPr>
            <p:ph idx="1"/>
          </p:nvPr>
        </p:nvSpPr>
        <p:spPr/>
        <p:txBody>
          <a:bodyPr>
            <a:normAutofit fontScale="70000" lnSpcReduction="20000"/>
          </a:bodyPr>
          <a:lstStyle/>
          <a:p>
            <a:r>
              <a:rPr lang="fi-FI" b="1" dirty="0"/>
              <a:t>Lisätään työehtosopimuksen 6 §:n 6. kohdan viimeiset kappaleet kuulumaan seuraavasti: </a:t>
            </a:r>
            <a:endParaRPr lang="fi-FI" dirty="0"/>
          </a:p>
          <a:p>
            <a:r>
              <a:rPr lang="fi-FI" dirty="0"/>
              <a:t>Ellei muuta yhdessä sovita, tulee vähimmäistyöaikaehto määritellä edeltäneen 12 kuukauden toteutuneen työajan keskimäärän mukaiseksi. Vähimmäistyöaikaa ei kuitenkaan tarvitse määritellä uudelleen, jos toteutunut työaika poikkeaa keskimäärin enintään 4 tunnilla viikossa työsopimuksessa sovitusta vähimmäistyöajasta. Jos työnantaja voi kirjallisesti osoittaa asiallisilla perusteilla tulevan työvoimatarpeen olevan muun kuin toteutunut keskimäärä, määritellään vähimmäistyöaikaehto tämän työajan mukaiseksi.</a:t>
            </a:r>
            <a:r>
              <a:rPr lang="fi-FI" i="1" dirty="0"/>
              <a:t> </a:t>
            </a:r>
            <a:r>
              <a:rPr lang="fi-FI" i="1" dirty="0">
                <a:highlight>
                  <a:srgbClr val="FFFF00"/>
                </a:highlight>
              </a:rPr>
              <a:t>Työntekijän vuosilomasta tai sitä vastaavasta vapaasta, perhevapaasta, työkyvyttömyydestä tai muusta vastaavasta hyväksyttävästä syystä johtuvat poissaoloajat jätetään tarkastelun ulkopuolelle.</a:t>
            </a:r>
            <a:endParaRPr lang="fi-FI" dirty="0">
              <a:highlight>
                <a:srgbClr val="FFFF00"/>
              </a:highlight>
            </a:endParaRPr>
          </a:p>
          <a:p>
            <a:r>
              <a:rPr lang="fi-FI" i="1" dirty="0">
                <a:highlight>
                  <a:srgbClr val="FFFF00"/>
                </a:highlight>
              </a:rPr>
              <a:t>Jos työnantaja lopettaa työn tarjoamisen kokonaan, työnantajan on työntekijän pyynnöstä selvitettävä kirjallisesti tarjolla olevan työn vähentymisen syyt.</a:t>
            </a:r>
            <a:endParaRPr lang="fi-FI" dirty="0">
              <a:highlight>
                <a:srgbClr val="FFFF00"/>
              </a:highlight>
            </a:endParaRPr>
          </a:p>
          <a:p>
            <a:endParaRPr lang="fi-FI" dirty="0"/>
          </a:p>
        </p:txBody>
      </p:sp>
      <p:sp>
        <p:nvSpPr>
          <p:cNvPr id="4" name="Päivämäärän paikkamerkki 3">
            <a:extLst>
              <a:ext uri="{FF2B5EF4-FFF2-40B4-BE49-F238E27FC236}">
                <a16:creationId xmlns:a16="http://schemas.microsoft.com/office/drawing/2014/main" id="{E1B893BA-67F5-F250-93E6-C76EE98D1109}"/>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5AD4CC9C-FEAB-9C2B-03CD-76620A8D770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806859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515DE-0B38-947C-47F6-144D0AFFFA66}"/>
              </a:ext>
            </a:extLst>
          </p:cNvPr>
          <p:cNvSpPr>
            <a:spLocks noGrp="1"/>
          </p:cNvSpPr>
          <p:nvPr>
            <p:ph type="title"/>
          </p:nvPr>
        </p:nvSpPr>
        <p:spPr/>
        <p:txBody>
          <a:bodyPr>
            <a:normAutofit fontScale="90000"/>
          </a:bodyPr>
          <a:lstStyle/>
          <a:p>
            <a:r>
              <a:rPr lang="fi-FI" b="1" dirty="0"/>
              <a:t>Lisätään työehtosopimuksen 6 §:n 12. kohdan soveltamisohjeeseen viimeinen lause seuraavasti:</a:t>
            </a:r>
            <a:br>
              <a:rPr lang="fi-FI" dirty="0"/>
            </a:br>
            <a:endParaRPr lang="fi-FI" dirty="0"/>
          </a:p>
        </p:txBody>
      </p:sp>
      <p:sp>
        <p:nvSpPr>
          <p:cNvPr id="3" name="Sisällön paikkamerkki 2">
            <a:extLst>
              <a:ext uri="{FF2B5EF4-FFF2-40B4-BE49-F238E27FC236}">
                <a16:creationId xmlns:a16="http://schemas.microsoft.com/office/drawing/2014/main" id="{393CB5E8-974F-92BA-C634-5EFC45B80C76}"/>
              </a:ext>
            </a:extLst>
          </p:cNvPr>
          <p:cNvSpPr>
            <a:spLocks noGrp="1"/>
          </p:cNvSpPr>
          <p:nvPr>
            <p:ph idx="1"/>
          </p:nvPr>
        </p:nvSpPr>
        <p:spPr/>
        <p:txBody>
          <a:bodyPr>
            <a:normAutofit fontScale="70000" lnSpcReduction="20000"/>
          </a:bodyPr>
          <a:lstStyle/>
          <a:p>
            <a:r>
              <a:rPr lang="fi-FI" dirty="0"/>
              <a:t>12. Työviikko järjestetään keskimäärin enintään viisipäiväiseksi. Viikon toinen vapaapäivä pyritään mahdollisuuksien mukaan sijoittamaan viikkolepopäivän yhteyteen lähinnä lauantaiksi, elleivät työjärjestelyt muuta edellytä. </a:t>
            </a:r>
          </a:p>
          <a:p>
            <a:r>
              <a:rPr lang="fi-FI" b="1" dirty="0"/>
              <a:t>Soveltamisohje: </a:t>
            </a:r>
            <a:r>
              <a:rPr lang="fi-FI" dirty="0"/>
              <a:t>Kolmen viikon työvuorolistalla tulee olla vähintään kuusi vapaapäivää sekä arkipyhävapaat arkipyhäjaksoilla, ellei arkipyhävapaiden ajankohdasta ole sovittu työehtosopimuksen 7 §:n mukaisesti. </a:t>
            </a:r>
          </a:p>
          <a:p>
            <a:r>
              <a:rPr lang="fi-FI" dirty="0"/>
              <a:t>Työvuorot suunnitellaan siten, että työntekijälle annetaan vähintään kaksi peräkkäistä vapaapäivää kolmen viikon aikana. </a:t>
            </a:r>
          </a:p>
          <a:p>
            <a:r>
              <a:rPr lang="fi-FI" dirty="0"/>
              <a:t>Työntekijälle on järjestettävä vähintään kaksi lauantain ja sunnuntain kestävää viikonloppuvapaata kuuden viikon ajanjaksolla, ellei tästä ole työn käynnissä pitämisen vuoksi välttämätöntä poiketa tai työntekijän kanssa toisin sovita. </a:t>
            </a:r>
            <a:r>
              <a:rPr lang="fi-FI" i="1" dirty="0">
                <a:highlight>
                  <a:srgbClr val="FFFF00"/>
                </a:highlight>
              </a:rPr>
              <a:t>Työvuorosuunnittelussa on pyrittävä muutoinkin mahdollisuuksien mukaan sijoittamaan vapaapäivät peräkkäisinä päivinä, välttäen tarpeettomia yhden päivän vapaita</a:t>
            </a:r>
            <a:endParaRPr lang="fi-FI" dirty="0">
              <a:highlight>
                <a:srgbClr val="FFFF00"/>
              </a:highlight>
            </a:endParaRPr>
          </a:p>
        </p:txBody>
      </p:sp>
      <p:sp>
        <p:nvSpPr>
          <p:cNvPr id="4" name="Päivämäärän paikkamerkki 3">
            <a:extLst>
              <a:ext uri="{FF2B5EF4-FFF2-40B4-BE49-F238E27FC236}">
                <a16:creationId xmlns:a16="http://schemas.microsoft.com/office/drawing/2014/main" id="{9FEF5730-64F2-F5A5-E5D0-CAF8C9E69CF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D95B0B6-B848-A9B1-A14E-7FA4D262B937}"/>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01179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D7113A-7EB3-BADC-4EEE-243231489C6D}"/>
              </a:ext>
            </a:extLst>
          </p:cNvPr>
          <p:cNvSpPr>
            <a:spLocks noGrp="1"/>
          </p:cNvSpPr>
          <p:nvPr>
            <p:ph type="title"/>
          </p:nvPr>
        </p:nvSpPr>
        <p:spPr/>
        <p:txBody>
          <a:bodyPr>
            <a:normAutofit fontScale="90000"/>
          </a:bodyPr>
          <a:lstStyle/>
          <a:p>
            <a:r>
              <a:rPr lang="fi-FI" b="1" dirty="0"/>
              <a:t>Lisätään työehtosopimuksen 6 §:n 13. kohtaan kaksi uutta kappaletta seuraavasti:</a:t>
            </a:r>
            <a:br>
              <a:rPr lang="fi-FI" dirty="0"/>
            </a:br>
            <a:endParaRPr lang="fi-FI" dirty="0"/>
          </a:p>
        </p:txBody>
      </p:sp>
      <p:sp>
        <p:nvSpPr>
          <p:cNvPr id="3" name="Sisällön paikkamerkki 2">
            <a:extLst>
              <a:ext uri="{FF2B5EF4-FFF2-40B4-BE49-F238E27FC236}">
                <a16:creationId xmlns:a16="http://schemas.microsoft.com/office/drawing/2014/main" id="{B3E85E3E-E8B5-FA2B-57E1-A1971DDFA6A3}"/>
              </a:ext>
            </a:extLst>
          </p:cNvPr>
          <p:cNvSpPr>
            <a:spLocks noGrp="1"/>
          </p:cNvSpPr>
          <p:nvPr>
            <p:ph idx="1"/>
          </p:nvPr>
        </p:nvSpPr>
        <p:spPr/>
        <p:txBody>
          <a:bodyPr>
            <a:normAutofit fontScale="92500" lnSpcReduction="20000"/>
          </a:bodyPr>
          <a:lstStyle/>
          <a:p>
            <a:r>
              <a:rPr lang="fi-FI" dirty="0"/>
              <a:t>13. Työntekijälle annetaan vähintään 35 tunnin keskeytymätön viikkolepo kunakin kalenteriviikkona. Viikkolepo voidaan järjestää tilapäisesti työnantajan ja työntekijän välillä sopimalla myös siten, että se tasoittuu keskimäärin 35 tunniksi kahden viikon aikana mutta tällöinkin kullakin viikolla tulee olla vähintään 30 tunnin viikkolepo.</a:t>
            </a:r>
          </a:p>
          <a:p>
            <a:r>
              <a:rPr lang="fi-FI" i="1" dirty="0"/>
              <a:t>Jos työnantaja tarvitsee toimintansa jatkuvuuden ylläpitämiseksi työntekijää tilapäisesti työhön tämän lepoaikana tai jos työn tekninen laatu tai työn järjestelyyn liittyvät syyt eivät mahdollista joidenkin työntekijöiden täydellistä vapauttamista työstä, </a:t>
            </a:r>
            <a:r>
              <a:rPr lang="fi-FI" i="1" dirty="0">
                <a:highlight>
                  <a:srgbClr val="FFFF00"/>
                </a:highlight>
              </a:rPr>
              <a:t>saadaan viikkolevosta poiketa</a:t>
            </a:r>
            <a:r>
              <a:rPr lang="fi-FI" i="1" dirty="0"/>
              <a:t>.</a:t>
            </a:r>
            <a:endParaRPr lang="fi-FI" dirty="0"/>
          </a:p>
          <a:p>
            <a:endParaRPr lang="fi-FI" dirty="0"/>
          </a:p>
        </p:txBody>
      </p:sp>
      <p:sp>
        <p:nvSpPr>
          <p:cNvPr id="4" name="Päivämäärän paikkamerkki 3">
            <a:extLst>
              <a:ext uri="{FF2B5EF4-FFF2-40B4-BE49-F238E27FC236}">
                <a16:creationId xmlns:a16="http://schemas.microsoft.com/office/drawing/2014/main" id="{109D6A78-D351-C6CE-99A5-714D35C7F999}"/>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BA2D42F7-0C73-EA7C-CFE7-06DD0288183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8417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D2F556-96D3-E893-26EB-07C6AAD517DC}"/>
              </a:ext>
            </a:extLst>
          </p:cNvPr>
          <p:cNvSpPr>
            <a:spLocks noGrp="1"/>
          </p:cNvSpPr>
          <p:nvPr>
            <p:ph type="title"/>
          </p:nvPr>
        </p:nvSpPr>
        <p:spPr/>
        <p:txBody>
          <a:bodyPr>
            <a:normAutofit fontScale="90000"/>
          </a:bodyPr>
          <a:lstStyle/>
          <a:p>
            <a:r>
              <a:rPr lang="fi-FI" b="1" dirty="0"/>
              <a:t>Lisätään työehtosopimuksen 6 §:n 13. kohtaan kaksi uutta kappaletta seuraavasti:</a:t>
            </a:r>
            <a:endParaRPr lang="fi-FI" dirty="0"/>
          </a:p>
        </p:txBody>
      </p:sp>
      <p:sp>
        <p:nvSpPr>
          <p:cNvPr id="3" name="Sisällön paikkamerkki 2">
            <a:extLst>
              <a:ext uri="{FF2B5EF4-FFF2-40B4-BE49-F238E27FC236}">
                <a16:creationId xmlns:a16="http://schemas.microsoft.com/office/drawing/2014/main" id="{F91A3A96-2D83-2311-412A-6AA793FA34DD}"/>
              </a:ext>
            </a:extLst>
          </p:cNvPr>
          <p:cNvSpPr>
            <a:spLocks noGrp="1"/>
          </p:cNvSpPr>
          <p:nvPr>
            <p:ph idx="1"/>
          </p:nvPr>
        </p:nvSpPr>
        <p:spPr/>
        <p:txBody>
          <a:bodyPr/>
          <a:lstStyle/>
          <a:p>
            <a:r>
              <a:rPr lang="fi-FI" i="1" dirty="0"/>
              <a:t>Viikkolevon aikana työhön käytetty aika on</a:t>
            </a:r>
            <a:r>
              <a:rPr lang="fi-FI" i="1" dirty="0">
                <a:highlight>
                  <a:srgbClr val="FFFF00"/>
                </a:highlight>
              </a:rPr>
              <a:t> korvattava </a:t>
            </a:r>
            <a:r>
              <a:rPr lang="fi-FI" i="1" dirty="0"/>
              <a:t>työntekijälle mahdollisimman pian, kuitenkin </a:t>
            </a:r>
            <a:r>
              <a:rPr lang="fi-FI" i="1" dirty="0">
                <a:highlight>
                  <a:srgbClr val="FFFF00"/>
                </a:highlight>
              </a:rPr>
              <a:t>kolmen kuukauden kuluessa </a:t>
            </a:r>
            <a:r>
              <a:rPr lang="fi-FI" i="1" dirty="0"/>
              <a:t>työn tekemisestä lyhentämällä hänen säännöllistä työaikaansa saamatta jäänyttä lepoaikaa vastaavalla ajalla. Tällainen työ </a:t>
            </a:r>
            <a:r>
              <a:rPr lang="fi-FI" i="1" dirty="0">
                <a:highlight>
                  <a:srgbClr val="FFFF00"/>
                </a:highlight>
              </a:rPr>
              <a:t>voidaan korvata myös </a:t>
            </a:r>
            <a:r>
              <a:rPr lang="fi-FI" i="1" dirty="0"/>
              <a:t>suorittamalla mahdollisten yli- ja sunnuntaityökorvausten lisäksi erillinen työehtosopimuksen 9 §:n mukaisen ylityökorvauksen perusosan mukaan määräytyvä </a:t>
            </a:r>
            <a:r>
              <a:rPr lang="fi-FI" i="1" dirty="0">
                <a:highlight>
                  <a:srgbClr val="FFFF00"/>
                </a:highlight>
              </a:rPr>
              <a:t>rahakorvaus</a:t>
            </a:r>
            <a:r>
              <a:rPr lang="fi-FI" i="1" dirty="0"/>
              <a:t> (viikkolepokorvaus), jos työntekijä siihen suostuu.</a:t>
            </a:r>
            <a:endParaRPr lang="fi-FI" dirty="0"/>
          </a:p>
          <a:p>
            <a:endParaRPr lang="fi-FI" dirty="0"/>
          </a:p>
        </p:txBody>
      </p:sp>
      <p:sp>
        <p:nvSpPr>
          <p:cNvPr id="4" name="Päivämäärän paikkamerkki 3">
            <a:extLst>
              <a:ext uri="{FF2B5EF4-FFF2-40B4-BE49-F238E27FC236}">
                <a16:creationId xmlns:a16="http://schemas.microsoft.com/office/drawing/2014/main" id="{033FEA52-76A2-1469-53C4-E69D8932EEF7}"/>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A120EC3E-4387-E69C-9B6C-F23B7A1FDF1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13364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34B08A-F52E-ECD0-75F6-43BE8E0AFE4B}"/>
              </a:ext>
            </a:extLst>
          </p:cNvPr>
          <p:cNvSpPr>
            <a:spLocks noGrp="1"/>
          </p:cNvSpPr>
          <p:nvPr>
            <p:ph type="title"/>
          </p:nvPr>
        </p:nvSpPr>
        <p:spPr/>
        <p:txBody>
          <a:bodyPr/>
          <a:lstStyle/>
          <a:p>
            <a:r>
              <a:rPr lang="fi-FI" b="1" dirty="0"/>
              <a:t>18 § Vuosiloma</a:t>
            </a:r>
            <a:br>
              <a:rPr lang="fi-FI" dirty="0"/>
            </a:br>
            <a:endParaRPr lang="fi-FI" dirty="0"/>
          </a:p>
        </p:txBody>
      </p:sp>
      <p:sp>
        <p:nvSpPr>
          <p:cNvPr id="3" name="Sisällön paikkamerkki 2">
            <a:extLst>
              <a:ext uri="{FF2B5EF4-FFF2-40B4-BE49-F238E27FC236}">
                <a16:creationId xmlns:a16="http://schemas.microsoft.com/office/drawing/2014/main" id="{FBA4B532-0DBF-343A-3453-7BD3537B09A6}"/>
              </a:ext>
            </a:extLst>
          </p:cNvPr>
          <p:cNvSpPr>
            <a:spLocks noGrp="1"/>
          </p:cNvSpPr>
          <p:nvPr>
            <p:ph idx="1"/>
          </p:nvPr>
        </p:nvSpPr>
        <p:spPr/>
        <p:txBody>
          <a:bodyPr/>
          <a:lstStyle/>
          <a:p>
            <a:r>
              <a:rPr lang="fi-FI" dirty="0"/>
              <a:t>Lomapäiviä ovat maanantain ja perjantain väliset päivät lukuun ottamatta TES:n 7 §:n mukaisia arkipyhiä. </a:t>
            </a:r>
            <a:r>
              <a:rPr lang="fi-FI" i="1" dirty="0"/>
              <a:t>Kun työntekijän </a:t>
            </a:r>
            <a:r>
              <a:rPr lang="fi-FI" i="1" dirty="0">
                <a:highlight>
                  <a:srgbClr val="FFFF00"/>
                </a:highlight>
              </a:rPr>
              <a:t>vuosilomaviikko päättyy perjantaihin, tämän jälkeinen lauantai ja sunnuntai suunnitellaan työvuorolistaan vapaapäiviksi.</a:t>
            </a:r>
            <a:endParaRPr lang="fi-FI" dirty="0">
              <a:highlight>
                <a:srgbClr val="FFFF00"/>
              </a:highlight>
            </a:endParaRPr>
          </a:p>
          <a:p>
            <a:endParaRPr lang="fi-FI" dirty="0"/>
          </a:p>
        </p:txBody>
      </p:sp>
      <p:sp>
        <p:nvSpPr>
          <p:cNvPr id="4" name="Päivämäärän paikkamerkki 3">
            <a:extLst>
              <a:ext uri="{FF2B5EF4-FFF2-40B4-BE49-F238E27FC236}">
                <a16:creationId xmlns:a16="http://schemas.microsoft.com/office/drawing/2014/main" id="{2E54921B-ABB2-0BD6-5C2E-B8E7A831DB5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4EDB3D27-F2E5-F99A-864E-25C43D07736F}"/>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7043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49F10C-7BF5-BFD1-7D22-690C66F55C09}"/>
              </a:ext>
            </a:extLst>
          </p:cNvPr>
          <p:cNvSpPr>
            <a:spLocks noGrp="1"/>
          </p:cNvSpPr>
          <p:nvPr>
            <p:ph type="title"/>
          </p:nvPr>
        </p:nvSpPr>
        <p:spPr/>
        <p:txBody>
          <a:bodyPr/>
          <a:lstStyle/>
          <a:p>
            <a:r>
              <a:rPr lang="fi-FI" b="1" dirty="0"/>
              <a:t>18 § Vuosiloma</a:t>
            </a:r>
            <a:br>
              <a:rPr lang="fi-FI" dirty="0"/>
            </a:br>
            <a:endParaRPr lang="fi-FI" dirty="0"/>
          </a:p>
        </p:txBody>
      </p:sp>
      <p:sp>
        <p:nvSpPr>
          <p:cNvPr id="3" name="Sisällön paikkamerkki 2">
            <a:extLst>
              <a:ext uri="{FF2B5EF4-FFF2-40B4-BE49-F238E27FC236}">
                <a16:creationId xmlns:a16="http://schemas.microsoft.com/office/drawing/2014/main" id="{DABB9B4C-A98A-D3A7-EFE0-3DCB8C10A9FF}"/>
              </a:ext>
            </a:extLst>
          </p:cNvPr>
          <p:cNvSpPr>
            <a:spLocks noGrp="1"/>
          </p:cNvSpPr>
          <p:nvPr>
            <p:ph idx="1"/>
          </p:nvPr>
        </p:nvSpPr>
        <p:spPr/>
        <p:txBody>
          <a:bodyPr/>
          <a:lstStyle/>
          <a:p>
            <a:r>
              <a:rPr lang="fi-FI" b="1" dirty="0"/>
              <a:t>Muutetaan työehtosopimuksen 18 §:n 8. kohdan prosenttiperusteisen vuosilomapalkan taulukot (Lomataulukot A, B ja C) seuraavasti:</a:t>
            </a:r>
            <a:endParaRPr lang="fi-FI" dirty="0"/>
          </a:p>
          <a:p>
            <a:r>
              <a:rPr lang="fi-FI" dirty="0"/>
              <a:t>Taulukot ovat erillisenä tiedostona osana kokonaisratkaisua.</a:t>
            </a:r>
          </a:p>
          <a:p>
            <a:endParaRPr lang="fi-FI" dirty="0"/>
          </a:p>
        </p:txBody>
      </p:sp>
      <p:sp>
        <p:nvSpPr>
          <p:cNvPr id="4" name="Päivämäärän paikkamerkki 3">
            <a:extLst>
              <a:ext uri="{FF2B5EF4-FFF2-40B4-BE49-F238E27FC236}">
                <a16:creationId xmlns:a16="http://schemas.microsoft.com/office/drawing/2014/main" id="{49D2E2F6-E7F2-30FA-301C-CFB2571C3D74}"/>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79F7A93D-5CAF-1503-80A7-7BAB1D817A0D}"/>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833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91E093-0631-9780-7273-EE28F3BD5328}"/>
              </a:ext>
            </a:extLst>
          </p:cNvPr>
          <p:cNvSpPr>
            <a:spLocks noGrp="1"/>
          </p:cNvSpPr>
          <p:nvPr>
            <p:ph type="title"/>
          </p:nvPr>
        </p:nvSpPr>
        <p:spPr/>
        <p:txBody>
          <a:bodyPr/>
          <a:lstStyle/>
          <a:p>
            <a:r>
              <a:rPr lang="fi-FI" dirty="0"/>
              <a:t>Yleisesti palkkaratkaisusta</a:t>
            </a:r>
          </a:p>
        </p:txBody>
      </p:sp>
      <p:sp>
        <p:nvSpPr>
          <p:cNvPr id="3" name="Sisällön paikkamerkki 2">
            <a:extLst>
              <a:ext uri="{FF2B5EF4-FFF2-40B4-BE49-F238E27FC236}">
                <a16:creationId xmlns:a16="http://schemas.microsoft.com/office/drawing/2014/main" id="{509EF923-2678-C3DF-3864-D8C82B3E297D}"/>
              </a:ext>
            </a:extLst>
          </p:cNvPr>
          <p:cNvSpPr>
            <a:spLocks noGrp="1"/>
          </p:cNvSpPr>
          <p:nvPr>
            <p:ph idx="1"/>
          </p:nvPr>
        </p:nvSpPr>
        <p:spPr/>
        <p:txBody>
          <a:bodyPr/>
          <a:lstStyle/>
          <a:p>
            <a:r>
              <a:rPr lang="fi-FI" dirty="0"/>
              <a:t>1.9.2026 Yleis- ja taulukkokorotukset 2,7%</a:t>
            </a:r>
          </a:p>
          <a:p>
            <a:r>
              <a:rPr lang="fi-FI" dirty="0"/>
              <a:t>1.9.2026 Alaraja- ja palvelusvuosilisäkohdennukset </a:t>
            </a:r>
          </a:p>
          <a:p>
            <a:r>
              <a:rPr lang="fi-FI" dirty="0"/>
              <a:t>1.9.2027 Yleis- ja taulukkokorotukset 2,7%</a:t>
            </a:r>
          </a:p>
          <a:p>
            <a:r>
              <a:rPr lang="fi-FI" dirty="0"/>
              <a:t>Korotukset yhteensä ”päästä päähän” 6,2%, prosentit yht. 6,1%</a:t>
            </a:r>
          </a:p>
          <a:p>
            <a:r>
              <a:rPr lang="fi-FI" dirty="0"/>
              <a:t>Yleiskorotukset on yli yleisen linjan yleiskorotustason</a:t>
            </a:r>
          </a:p>
          <a:p>
            <a:endParaRPr lang="fi-FI" dirty="0"/>
          </a:p>
        </p:txBody>
      </p:sp>
      <p:sp>
        <p:nvSpPr>
          <p:cNvPr id="4" name="Päivämäärän paikkamerkki 3">
            <a:extLst>
              <a:ext uri="{FF2B5EF4-FFF2-40B4-BE49-F238E27FC236}">
                <a16:creationId xmlns:a16="http://schemas.microsoft.com/office/drawing/2014/main" id="{30F922AB-06FB-F7FE-3E6D-CFC55ADDC1BC}"/>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4B5EB483-C2BF-EDD6-384B-E6F8454A183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93494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1A2845-9107-CE32-FC92-93276471B959}"/>
              </a:ext>
            </a:extLst>
          </p:cNvPr>
          <p:cNvSpPr>
            <a:spLocks noGrp="1"/>
          </p:cNvSpPr>
          <p:nvPr>
            <p:ph type="title"/>
          </p:nvPr>
        </p:nvSpPr>
        <p:spPr/>
        <p:txBody>
          <a:bodyPr/>
          <a:lstStyle/>
          <a:p>
            <a:r>
              <a:rPr lang="fi-FI" b="1" dirty="0"/>
              <a:t>19 § Lomaraha </a:t>
            </a:r>
            <a:br>
              <a:rPr lang="fi-FI" dirty="0"/>
            </a:br>
            <a:endParaRPr lang="fi-FI" dirty="0"/>
          </a:p>
        </p:txBody>
      </p:sp>
      <p:sp>
        <p:nvSpPr>
          <p:cNvPr id="3" name="Sisällön paikkamerkki 2">
            <a:extLst>
              <a:ext uri="{FF2B5EF4-FFF2-40B4-BE49-F238E27FC236}">
                <a16:creationId xmlns:a16="http://schemas.microsoft.com/office/drawing/2014/main" id="{074C2E24-28E3-4919-1080-843DE3A1CC98}"/>
              </a:ext>
            </a:extLst>
          </p:cNvPr>
          <p:cNvSpPr>
            <a:spLocks noGrp="1"/>
          </p:cNvSpPr>
          <p:nvPr>
            <p:ph idx="1"/>
          </p:nvPr>
        </p:nvSpPr>
        <p:spPr/>
        <p:txBody>
          <a:bodyPr>
            <a:normAutofit fontScale="85000" lnSpcReduction="20000"/>
          </a:bodyPr>
          <a:lstStyle/>
          <a:p>
            <a:r>
              <a:rPr lang="fi-FI" b="1" dirty="0"/>
              <a:t>Muutetaan työehtosopimuksen 19 §:n 1. kohdan toinen kappale kuulumaan seuraavasti:</a:t>
            </a:r>
            <a:endParaRPr lang="fi-FI" dirty="0"/>
          </a:p>
          <a:p>
            <a:r>
              <a:rPr lang="fi-FI" dirty="0"/>
              <a:t>Työnantajan siirryttyä 5/vk lomapäivälaskentaan työntekijälle maksetaan lomarahana 50 % hänen 18 § 7 tai 8 kohdan tuntikohtaiset lisät sisältävästä vuosilomapalkastaan. Lomarahaa ei kuitenkaan makseta 18 § 2 d kohdan mukaan määräytyvistä lisälomapäivistä.</a:t>
            </a:r>
          </a:p>
          <a:p>
            <a:r>
              <a:rPr lang="fi-FI" dirty="0"/>
              <a:t> </a:t>
            </a:r>
          </a:p>
          <a:p>
            <a:r>
              <a:rPr lang="fi-FI" dirty="0"/>
              <a:t>Lomaraha lasketaan kesäkuun säännöllisen kuukausipalkan perusteella ja maksetaan heinäkuun palkanmaksun yhteydessä, </a:t>
            </a:r>
            <a:r>
              <a:rPr lang="fi-FI" dirty="0">
                <a:highlight>
                  <a:srgbClr val="FFFF00"/>
                </a:highlight>
              </a:rPr>
              <a:t>ellei</a:t>
            </a:r>
            <a:r>
              <a:rPr lang="fi-FI" dirty="0"/>
              <a:t> </a:t>
            </a:r>
            <a:r>
              <a:rPr lang="fi-FI" i="1" strike="sngStrike" dirty="0"/>
              <a:t>maksuajankohtaan sovita vähäisiä muutoksia työnantajan ja työntekijän välillä</a:t>
            </a:r>
            <a:r>
              <a:rPr lang="fi-FI" i="1" dirty="0"/>
              <a:t> </a:t>
            </a:r>
            <a:r>
              <a:rPr lang="fi-FI" i="1" dirty="0">
                <a:highlight>
                  <a:srgbClr val="FFFF00"/>
                </a:highlight>
              </a:rPr>
              <a:t>paikallisesti sovita sen maksuajankohdasta toisin.</a:t>
            </a:r>
            <a:endParaRPr lang="fi-FI" dirty="0">
              <a:highlight>
                <a:srgbClr val="FFFF00"/>
              </a:highlight>
            </a:endParaRPr>
          </a:p>
          <a:p>
            <a:endParaRPr lang="fi-FI" dirty="0"/>
          </a:p>
        </p:txBody>
      </p:sp>
      <p:sp>
        <p:nvSpPr>
          <p:cNvPr id="4" name="Päivämäärän paikkamerkki 3">
            <a:extLst>
              <a:ext uri="{FF2B5EF4-FFF2-40B4-BE49-F238E27FC236}">
                <a16:creationId xmlns:a16="http://schemas.microsoft.com/office/drawing/2014/main" id="{F1B766D5-2F6F-0726-6905-8046FDB99633}"/>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75BFB797-9175-02B0-4C31-ACE1365AD4C7}"/>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991871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7558E8-3F5F-E581-7620-915676314988}"/>
              </a:ext>
            </a:extLst>
          </p:cNvPr>
          <p:cNvSpPr>
            <a:spLocks noGrp="1"/>
          </p:cNvSpPr>
          <p:nvPr>
            <p:ph type="title"/>
          </p:nvPr>
        </p:nvSpPr>
        <p:spPr/>
        <p:txBody>
          <a:bodyPr>
            <a:normAutofit fontScale="90000"/>
          </a:bodyPr>
          <a:lstStyle/>
          <a:p>
            <a:r>
              <a:rPr lang="fi-FI" i="1" dirty="0"/>
              <a:t> </a:t>
            </a:r>
            <a:br>
              <a:rPr lang="fi-FI" dirty="0"/>
            </a:br>
            <a:r>
              <a:rPr lang="fi-FI" b="1" dirty="0"/>
              <a:t>22 § Lyhyt tilapäinen poissaolo </a:t>
            </a:r>
            <a:br>
              <a:rPr lang="fi-FI" dirty="0"/>
            </a:br>
            <a:endParaRPr lang="fi-FI" dirty="0"/>
          </a:p>
        </p:txBody>
      </p:sp>
      <p:sp>
        <p:nvSpPr>
          <p:cNvPr id="3" name="Sisällön paikkamerkki 2">
            <a:extLst>
              <a:ext uri="{FF2B5EF4-FFF2-40B4-BE49-F238E27FC236}">
                <a16:creationId xmlns:a16="http://schemas.microsoft.com/office/drawing/2014/main" id="{FB2E6853-DB57-01B5-D3C5-88978C6F39B8}"/>
              </a:ext>
            </a:extLst>
          </p:cNvPr>
          <p:cNvSpPr>
            <a:spLocks noGrp="1"/>
          </p:cNvSpPr>
          <p:nvPr>
            <p:ph idx="1"/>
          </p:nvPr>
        </p:nvSpPr>
        <p:spPr/>
        <p:txBody>
          <a:bodyPr>
            <a:normAutofit fontScale="85000" lnSpcReduction="10000"/>
          </a:bodyPr>
          <a:lstStyle/>
          <a:p>
            <a:r>
              <a:rPr lang="fi-FI" b="1" dirty="0"/>
              <a:t>Muutetaan työehtosopimuksen 22 §:n 1. kohdan D. kohta kuulumaan seuraavasti:</a:t>
            </a:r>
            <a:endParaRPr lang="fi-FI" dirty="0"/>
          </a:p>
          <a:p>
            <a:r>
              <a:rPr lang="fi-FI" dirty="0"/>
              <a:t>D. Perheenjäsenen tai lähiomaisen hautajaiset</a:t>
            </a:r>
            <a:r>
              <a:rPr lang="fi-FI" i="1" dirty="0"/>
              <a:t>, </a:t>
            </a:r>
            <a:r>
              <a:rPr lang="fi-FI" i="1" dirty="0">
                <a:highlight>
                  <a:srgbClr val="FFFF00"/>
                </a:highlight>
              </a:rPr>
              <a:t>siunaustilaisuus tai uurnan lasku.</a:t>
            </a:r>
            <a:endParaRPr lang="fi-FI" dirty="0">
              <a:highlight>
                <a:srgbClr val="FFFF00"/>
              </a:highlight>
            </a:endParaRPr>
          </a:p>
          <a:p>
            <a:r>
              <a:rPr lang="fi-FI" dirty="0"/>
              <a:t>Perheenjäsenellä tarkoitetaan työntekijän kanssa samassa taloudessa elävää avio- ja avopuolisoa ja näiden samassa taloudessa eläviä omia tai puolison lapsia. Lapseksi katsotaan myös </a:t>
            </a:r>
            <a:r>
              <a:rPr lang="fi-FI" i="1" strike="sngStrike" dirty="0"/>
              <a:t>otto</a:t>
            </a:r>
            <a:r>
              <a:rPr lang="fi-FI" i="1" dirty="0"/>
              <a:t> </a:t>
            </a:r>
            <a:r>
              <a:rPr lang="fi-FI" i="1" dirty="0">
                <a:highlight>
                  <a:srgbClr val="FFFF00"/>
                </a:highlight>
              </a:rPr>
              <a:t>adoptio</a:t>
            </a:r>
            <a:r>
              <a:rPr lang="fi-FI" dirty="0">
                <a:highlight>
                  <a:srgbClr val="FFFF00"/>
                </a:highlight>
              </a:rPr>
              <a:t>-</a:t>
            </a:r>
            <a:r>
              <a:rPr lang="fi-FI" dirty="0"/>
              <a:t> ja kasvattilapsi.</a:t>
            </a:r>
          </a:p>
          <a:p>
            <a:r>
              <a:rPr lang="fi-FI" dirty="0"/>
              <a:t>Lähiomaisella tarkoitetaan työntekijän perheenjäseniä sekä vanhempia, isovanhempia, lapsia, lapsenlapsia</a:t>
            </a:r>
            <a:r>
              <a:rPr lang="fi-FI" i="1" dirty="0"/>
              <a:t>, </a:t>
            </a:r>
            <a:r>
              <a:rPr lang="fi-FI" i="1" strike="sngStrike" dirty="0"/>
              <a:t>veljiä, sisaria</a:t>
            </a:r>
            <a:r>
              <a:rPr lang="fi-FI" i="1" dirty="0"/>
              <a:t> </a:t>
            </a:r>
            <a:r>
              <a:rPr lang="fi-FI" i="1" dirty="0">
                <a:highlight>
                  <a:srgbClr val="FFFF00"/>
                </a:highlight>
              </a:rPr>
              <a:t>sisaruksia</a:t>
            </a:r>
            <a:r>
              <a:rPr lang="fi-FI" dirty="0"/>
              <a:t> ja avio- tai avopuolison vanhempia.</a:t>
            </a:r>
          </a:p>
          <a:p>
            <a:endParaRPr lang="fi-FI" dirty="0"/>
          </a:p>
        </p:txBody>
      </p:sp>
      <p:sp>
        <p:nvSpPr>
          <p:cNvPr id="4" name="Päivämäärän paikkamerkki 3">
            <a:extLst>
              <a:ext uri="{FF2B5EF4-FFF2-40B4-BE49-F238E27FC236}">
                <a16:creationId xmlns:a16="http://schemas.microsoft.com/office/drawing/2014/main" id="{D1E611AC-7BBA-A9B4-8626-46915ADCA52B}"/>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35DB6E8-0D76-2995-6F8B-F18535AD67E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458471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BCB976-B80E-0054-99A6-D23D69977AB3}"/>
              </a:ext>
            </a:extLst>
          </p:cNvPr>
          <p:cNvSpPr>
            <a:spLocks noGrp="1"/>
          </p:cNvSpPr>
          <p:nvPr>
            <p:ph type="title"/>
          </p:nvPr>
        </p:nvSpPr>
        <p:spPr/>
        <p:txBody>
          <a:bodyPr>
            <a:normAutofit fontScale="90000"/>
          </a:bodyPr>
          <a:lstStyle/>
          <a:p>
            <a:r>
              <a:rPr lang="fi-FI" b="1" dirty="0"/>
              <a:t>23 § Erityisraskaus-, raskaus- ja vanhempainvapaa, hoitovapaa ja omaishoitovapaa</a:t>
            </a:r>
            <a:br>
              <a:rPr lang="fi-FI" dirty="0"/>
            </a:br>
            <a:endParaRPr lang="fi-FI" dirty="0"/>
          </a:p>
        </p:txBody>
      </p:sp>
      <p:sp>
        <p:nvSpPr>
          <p:cNvPr id="3" name="Sisällön paikkamerkki 2">
            <a:extLst>
              <a:ext uri="{FF2B5EF4-FFF2-40B4-BE49-F238E27FC236}">
                <a16:creationId xmlns:a16="http://schemas.microsoft.com/office/drawing/2014/main" id="{641C7FC2-1E06-A9BE-7482-E2546D073FE7}"/>
              </a:ext>
            </a:extLst>
          </p:cNvPr>
          <p:cNvSpPr>
            <a:spLocks noGrp="1"/>
          </p:cNvSpPr>
          <p:nvPr>
            <p:ph idx="1"/>
          </p:nvPr>
        </p:nvSpPr>
        <p:spPr/>
        <p:txBody>
          <a:bodyPr>
            <a:normAutofit fontScale="92500" lnSpcReduction="10000"/>
          </a:bodyPr>
          <a:lstStyle/>
          <a:p>
            <a:r>
              <a:rPr lang="fi-FI" i="1" dirty="0">
                <a:highlight>
                  <a:srgbClr val="FFFF00"/>
                </a:highlight>
              </a:rPr>
              <a:t>Työntekijällä on oikeus raskaus- ja/tai vanhempainvapaan palkkaan </a:t>
            </a:r>
            <a:r>
              <a:rPr lang="fi-FI" i="1" dirty="0"/>
              <a:t>myös, jos hän jää perhevapaalle kesken opintovapaalaissa säädetyn opintovapaan edellyttäen, että työntekijällä olisi työssä ollessaan ollut oikeus työehtosopimuksen määräyksien mukaisesti palkkaan perhevapaan ajalta.</a:t>
            </a:r>
            <a:endParaRPr lang="fi-FI" dirty="0"/>
          </a:p>
          <a:p>
            <a:r>
              <a:rPr lang="fi-FI" i="1" dirty="0">
                <a:highlight>
                  <a:srgbClr val="FFFF00"/>
                </a:highlight>
              </a:rPr>
              <a:t>Opintovapaa keskeytyy </a:t>
            </a:r>
            <a:r>
              <a:rPr lang="fi-FI" i="1" dirty="0"/>
              <a:t>työntekijän jäädessä työsopimuslain mukaiselle raskaus- ja/tai vanhempainvapaalle.</a:t>
            </a:r>
            <a:endParaRPr lang="fi-FI" dirty="0"/>
          </a:p>
          <a:p>
            <a:r>
              <a:rPr lang="fi-FI" i="1" dirty="0"/>
              <a:t>Työntekijän on ilmoitettava perhevapaastaan työnantajalle työsopimuslain 4 luvun 3 a pykälän mukaista ilmoitusaikaa noudattaen.</a:t>
            </a:r>
            <a:endParaRPr lang="fi-FI" dirty="0"/>
          </a:p>
          <a:p>
            <a:endParaRPr lang="fi-FI" dirty="0"/>
          </a:p>
        </p:txBody>
      </p:sp>
      <p:sp>
        <p:nvSpPr>
          <p:cNvPr id="4" name="Päivämäärän paikkamerkki 3">
            <a:extLst>
              <a:ext uri="{FF2B5EF4-FFF2-40B4-BE49-F238E27FC236}">
                <a16:creationId xmlns:a16="http://schemas.microsoft.com/office/drawing/2014/main" id="{50096BA7-B868-7548-3D51-890EEF2FB64E}"/>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D852AAFC-F8DF-4B36-2480-60AD346940B7}"/>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798380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D89BAB-508D-0863-0E28-BC074006A510}"/>
              </a:ext>
            </a:extLst>
          </p:cNvPr>
          <p:cNvSpPr>
            <a:spLocks noGrp="1"/>
          </p:cNvSpPr>
          <p:nvPr>
            <p:ph type="title"/>
          </p:nvPr>
        </p:nvSpPr>
        <p:spPr/>
        <p:txBody>
          <a:bodyPr/>
          <a:lstStyle/>
          <a:p>
            <a:r>
              <a:rPr lang="fi-FI" b="1" dirty="0"/>
              <a:t>25 § Suojavaatetus </a:t>
            </a:r>
            <a:br>
              <a:rPr lang="fi-FI" dirty="0"/>
            </a:br>
            <a:endParaRPr lang="fi-FI" dirty="0"/>
          </a:p>
        </p:txBody>
      </p:sp>
      <p:sp>
        <p:nvSpPr>
          <p:cNvPr id="3" name="Sisällön paikkamerkki 2">
            <a:extLst>
              <a:ext uri="{FF2B5EF4-FFF2-40B4-BE49-F238E27FC236}">
                <a16:creationId xmlns:a16="http://schemas.microsoft.com/office/drawing/2014/main" id="{52A46CE2-7082-0A49-B714-9AC7CA1CA45A}"/>
              </a:ext>
            </a:extLst>
          </p:cNvPr>
          <p:cNvSpPr>
            <a:spLocks noGrp="1"/>
          </p:cNvSpPr>
          <p:nvPr>
            <p:ph idx="1"/>
          </p:nvPr>
        </p:nvSpPr>
        <p:spPr/>
        <p:txBody>
          <a:bodyPr>
            <a:normAutofit fontScale="92500" lnSpcReduction="10000"/>
          </a:bodyPr>
          <a:lstStyle/>
          <a:p>
            <a:r>
              <a:rPr lang="fi-FI" b="1" dirty="0"/>
              <a:t>Lisätään työehtosopimuksen 25 §:ään uusi soveltamisohje:</a:t>
            </a:r>
            <a:endParaRPr lang="fi-FI" dirty="0"/>
          </a:p>
          <a:p>
            <a:r>
              <a:rPr lang="fi-FI" dirty="0"/>
              <a:t>Työntekijälle, joka pääsääntöisesti työskentelee likaisissa tai vaatetusta kuluttavissa tehtävissä annetaan asianmukainen suojavaatetus ja työturvallisuuden edellyttämä suojavarustus. Työnantaja kustantaa näiden hankinnan ja huollon. Suojavaatetuksesta voidaan sopia paikallisesti. </a:t>
            </a:r>
          </a:p>
          <a:p>
            <a:r>
              <a:rPr lang="fi-FI" b="1" i="1" dirty="0"/>
              <a:t>Soveltamisohje:</a:t>
            </a:r>
            <a:r>
              <a:rPr lang="fi-FI" i="1" dirty="0"/>
              <a:t> Tässä pykälässä käytettävällä termillä suojavaatetus ei tarkoiteta työturvallisuuslain mukaisia suojavaatteita, jotka katsotaan henkilönsuojaimiksi. </a:t>
            </a:r>
            <a:r>
              <a:rPr lang="fi-FI" i="1" dirty="0">
                <a:highlight>
                  <a:srgbClr val="FFFF00"/>
                </a:highlight>
              </a:rPr>
              <a:t>Työturvallisuuslainsäädännön edellyttämistä henkilönsuojaimista ei voida sopia paikallisesti.</a:t>
            </a:r>
            <a:endParaRPr lang="fi-FI" dirty="0">
              <a:highlight>
                <a:srgbClr val="FFFF00"/>
              </a:highlight>
            </a:endParaRPr>
          </a:p>
          <a:p>
            <a:endParaRPr lang="fi-FI" dirty="0"/>
          </a:p>
        </p:txBody>
      </p:sp>
      <p:sp>
        <p:nvSpPr>
          <p:cNvPr id="4" name="Päivämäärän paikkamerkki 3">
            <a:extLst>
              <a:ext uri="{FF2B5EF4-FFF2-40B4-BE49-F238E27FC236}">
                <a16:creationId xmlns:a16="http://schemas.microsoft.com/office/drawing/2014/main" id="{01BE9D32-00AC-0687-7909-C509C8D1B82E}"/>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F356EA54-E2CD-199A-03EF-37E7B503B9E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71173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33E2BB-8D07-E3A9-A564-633EF6F6DAA9}"/>
              </a:ext>
            </a:extLst>
          </p:cNvPr>
          <p:cNvSpPr>
            <a:spLocks noGrp="1"/>
          </p:cNvSpPr>
          <p:nvPr>
            <p:ph type="title"/>
          </p:nvPr>
        </p:nvSpPr>
        <p:spPr/>
        <p:txBody>
          <a:bodyPr>
            <a:normAutofit fontScale="90000"/>
          </a:bodyPr>
          <a:lstStyle/>
          <a:p>
            <a:r>
              <a:rPr lang="fi-FI" b="1" dirty="0"/>
              <a:t>32 § Erimielisyyksien ratkaiseminen</a:t>
            </a:r>
            <a:br>
              <a:rPr lang="fi-FI" dirty="0"/>
            </a:br>
            <a:endParaRPr lang="fi-FI" dirty="0"/>
          </a:p>
        </p:txBody>
      </p:sp>
      <p:sp>
        <p:nvSpPr>
          <p:cNvPr id="3" name="Sisällön paikkamerkki 2">
            <a:extLst>
              <a:ext uri="{FF2B5EF4-FFF2-40B4-BE49-F238E27FC236}">
                <a16:creationId xmlns:a16="http://schemas.microsoft.com/office/drawing/2014/main" id="{65B8853B-B024-DED7-BCE4-9C31E615C6C2}"/>
              </a:ext>
            </a:extLst>
          </p:cNvPr>
          <p:cNvSpPr>
            <a:spLocks noGrp="1"/>
          </p:cNvSpPr>
          <p:nvPr>
            <p:ph idx="1"/>
          </p:nvPr>
        </p:nvSpPr>
        <p:spPr/>
        <p:txBody>
          <a:bodyPr>
            <a:normAutofit fontScale="70000" lnSpcReduction="20000"/>
          </a:bodyPr>
          <a:lstStyle/>
          <a:p>
            <a:r>
              <a:rPr lang="fi-FI" b="1" dirty="0"/>
              <a:t>Muutetaan työehtosopimuksen 32 §:n toinen kappale kuulumaan seuraavasti ja lisätään sen jälkeen uusi soveltamisohje:</a:t>
            </a:r>
            <a:endParaRPr lang="fi-FI" dirty="0"/>
          </a:p>
          <a:p>
            <a:r>
              <a:rPr lang="fi-FI" b="1" dirty="0"/>
              <a:t>Paikalliset neuvottelut:</a:t>
            </a:r>
            <a:r>
              <a:rPr lang="fi-FI" dirty="0"/>
              <a:t> </a:t>
            </a:r>
            <a:br>
              <a:rPr lang="fi-FI" dirty="0"/>
            </a:br>
            <a:r>
              <a:rPr lang="fi-FI" dirty="0"/>
              <a:t>Työehtosopimukseen liittyvistä erimielisyyksistä neuvotellaan ensin työnantajan ja työntekijän tai luottamusmiehen kanssa. Neuvottelut aloitetaan ja käydään ilman aiheetonta viivytystä. Asian jäädessä erimieliseksi laaditaan erimielisyyskohdista ja osapuolten kannoista perusteluineen </a:t>
            </a:r>
            <a:r>
              <a:rPr lang="fi-FI" i="1" dirty="0">
                <a:highlight>
                  <a:srgbClr val="FFFF00"/>
                </a:highlight>
              </a:rPr>
              <a:t>paikallisen tason erimielisyys</a:t>
            </a:r>
            <a:r>
              <a:rPr lang="fi-FI" dirty="0">
                <a:highlight>
                  <a:srgbClr val="FFFF00"/>
                </a:highlight>
              </a:rPr>
              <a:t>muistio</a:t>
            </a:r>
            <a:r>
              <a:rPr lang="fi-FI" dirty="0"/>
              <a:t>, jos jompikumpi osapuoli sitä pyytää. Siihen liitetään asiaa koskevat liitteet ja </a:t>
            </a:r>
            <a:r>
              <a:rPr lang="fi-FI" i="1" dirty="0"/>
              <a:t>erimielisyys</a:t>
            </a:r>
            <a:r>
              <a:rPr lang="fi-FI" dirty="0"/>
              <a:t>muistio allekirjoitetaan kahtena kappaleena, joista annetaan yksi kummallekin osapuolelle. </a:t>
            </a:r>
          </a:p>
          <a:p>
            <a:r>
              <a:rPr lang="fi-FI" b="1" i="1" dirty="0"/>
              <a:t>Soveltamisohje: </a:t>
            </a:r>
            <a:r>
              <a:rPr lang="fi-FI" i="1" dirty="0"/>
              <a:t>Työehtosopimuksen liitteenä on </a:t>
            </a:r>
            <a:r>
              <a:rPr lang="fi-FI" i="1" dirty="0">
                <a:highlight>
                  <a:srgbClr val="FFFF00"/>
                </a:highlight>
              </a:rPr>
              <a:t>mallipohja paikallisen tason erimielisyysmuistiolle.</a:t>
            </a:r>
            <a:endParaRPr lang="fi-FI" dirty="0">
              <a:highlight>
                <a:srgbClr val="FFFF00"/>
              </a:highlight>
            </a:endParaRPr>
          </a:p>
          <a:p>
            <a:r>
              <a:rPr lang="fi-FI" b="1" dirty="0"/>
              <a:t>Allekirjoituspöytäkirjamerkintä:</a:t>
            </a:r>
            <a:r>
              <a:rPr lang="fi-FI" dirty="0"/>
              <a:t> Mallipohjalla ei ole tarkoitus luoda muotomääräyksiä.</a:t>
            </a:r>
          </a:p>
          <a:p>
            <a:endParaRPr lang="fi-FI" dirty="0"/>
          </a:p>
        </p:txBody>
      </p:sp>
      <p:sp>
        <p:nvSpPr>
          <p:cNvPr id="4" name="Päivämäärän paikkamerkki 3">
            <a:extLst>
              <a:ext uri="{FF2B5EF4-FFF2-40B4-BE49-F238E27FC236}">
                <a16:creationId xmlns:a16="http://schemas.microsoft.com/office/drawing/2014/main" id="{7F50D9CC-CD54-FCC3-8C76-F8D8149B2395}"/>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B821DFA9-A5BC-6A63-09F5-B1589196CCE0}"/>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694929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EF8D74-F38E-2E2B-2A40-E3D86EE5FD2D}"/>
              </a:ext>
            </a:extLst>
          </p:cNvPr>
          <p:cNvSpPr>
            <a:spLocks noGrp="1"/>
          </p:cNvSpPr>
          <p:nvPr>
            <p:ph type="title"/>
          </p:nvPr>
        </p:nvSpPr>
        <p:spPr/>
        <p:txBody>
          <a:bodyPr/>
          <a:lstStyle/>
          <a:p>
            <a:r>
              <a:rPr lang="fi-FI" dirty="0"/>
              <a:t>luottamusmiessopimus</a:t>
            </a:r>
          </a:p>
        </p:txBody>
      </p:sp>
      <p:sp>
        <p:nvSpPr>
          <p:cNvPr id="3" name="Sisällön paikkamerkki 2">
            <a:extLst>
              <a:ext uri="{FF2B5EF4-FFF2-40B4-BE49-F238E27FC236}">
                <a16:creationId xmlns:a16="http://schemas.microsoft.com/office/drawing/2014/main" id="{891D592C-B1BC-AD03-890B-DD93A305698C}"/>
              </a:ext>
            </a:extLst>
          </p:cNvPr>
          <p:cNvSpPr>
            <a:spLocks noGrp="1"/>
          </p:cNvSpPr>
          <p:nvPr>
            <p:ph idx="1"/>
          </p:nvPr>
        </p:nvSpPr>
        <p:spPr>
          <a:xfrm>
            <a:off x="463061" y="1611630"/>
            <a:ext cx="10406869" cy="4320540"/>
          </a:xfrm>
        </p:spPr>
        <p:txBody>
          <a:bodyPr>
            <a:normAutofit fontScale="92500" lnSpcReduction="20000"/>
          </a:bodyPr>
          <a:lstStyle/>
          <a:p>
            <a:r>
              <a:rPr lang="fi-FI" b="1" dirty="0">
                <a:highlight>
                  <a:srgbClr val="FFFF00"/>
                </a:highlight>
              </a:rPr>
              <a:t>Muutetaan termi luottamusmies termiin luottamusedustaja.</a:t>
            </a:r>
            <a:endParaRPr lang="fi-FI" dirty="0">
              <a:highlight>
                <a:srgbClr val="FFFF00"/>
              </a:highlight>
            </a:endParaRPr>
          </a:p>
          <a:p>
            <a:r>
              <a:rPr lang="fi-FI" b="1" dirty="0"/>
              <a:t>Poistetaan luottamusmiessopimuksen 4 §:n 9. kohta: </a:t>
            </a:r>
            <a:endParaRPr lang="fi-FI" dirty="0"/>
          </a:p>
          <a:p>
            <a:r>
              <a:rPr lang="fi-FI" i="1" strike="sngStrike" dirty="0"/>
              <a:t>Mikäli luottamusmiehen työsopimus puretaan ja hän riitauttaa purkamisen, työnantaja maksaa yhden kuukauden palkkaa vastaavan määrän, jos kanne asiassa nostetaan neljän viikon kuluessa työsopimuksen purkamisesta.</a:t>
            </a:r>
            <a:endParaRPr lang="fi-FI" dirty="0"/>
          </a:p>
          <a:p>
            <a:r>
              <a:rPr lang="fi-FI" b="1" dirty="0"/>
              <a:t>Muutetaan luottamusmiessopimuksen 7 §:n 1. kohdan toinen kappale kuulumaan seuraavasti:</a:t>
            </a:r>
            <a:endParaRPr lang="fi-FI" dirty="0"/>
          </a:p>
          <a:p>
            <a:r>
              <a:rPr lang="fi-FI" dirty="0"/>
              <a:t>Allekirjoittajajärjestöt korostavat, että erityisesti paikallinen sopiminen ja siihen valmistautuminen </a:t>
            </a:r>
            <a:r>
              <a:rPr lang="fi-FI" i="1" dirty="0">
                <a:highlight>
                  <a:srgbClr val="FFFF00"/>
                </a:highlight>
              </a:rPr>
              <a:t>sekä yrityksessä käytävät muutosneuvottelut</a:t>
            </a:r>
            <a:r>
              <a:rPr lang="fi-FI" dirty="0">
                <a:highlight>
                  <a:srgbClr val="FFFF00"/>
                </a:highlight>
              </a:rPr>
              <a:t> edellyttävät </a:t>
            </a:r>
            <a:r>
              <a:rPr lang="fi-FI" dirty="0"/>
              <a:t>yleensä selvästi normaaliaikaa </a:t>
            </a:r>
            <a:r>
              <a:rPr lang="fi-FI" dirty="0">
                <a:highlight>
                  <a:srgbClr val="FFFF00"/>
                </a:highlight>
              </a:rPr>
              <a:t>laajempaa työstä vapautusta.</a:t>
            </a:r>
          </a:p>
          <a:p>
            <a:endParaRPr lang="fi-FI" dirty="0"/>
          </a:p>
        </p:txBody>
      </p:sp>
      <p:sp>
        <p:nvSpPr>
          <p:cNvPr id="4" name="Päivämäärän paikkamerkki 3">
            <a:extLst>
              <a:ext uri="{FF2B5EF4-FFF2-40B4-BE49-F238E27FC236}">
                <a16:creationId xmlns:a16="http://schemas.microsoft.com/office/drawing/2014/main" id="{C75F0AE7-3886-8C73-BE7E-0B7A05B43585}"/>
              </a:ext>
            </a:extLst>
          </p:cNvPr>
          <p:cNvSpPr>
            <a:spLocks noGrp="1"/>
          </p:cNvSpPr>
          <p:nvPr>
            <p:ph type="dt" sz="half" idx="10"/>
          </p:nvPr>
        </p:nvSpPr>
        <p:spPr/>
        <p:txBody>
          <a:bodyPr/>
          <a:lstStyle/>
          <a:p>
            <a:endParaRPr lang="fi-FI" dirty="0"/>
          </a:p>
        </p:txBody>
      </p:sp>
      <p:sp>
        <p:nvSpPr>
          <p:cNvPr id="5" name="Alatunnisteen paikkamerkki 4">
            <a:extLst>
              <a:ext uri="{FF2B5EF4-FFF2-40B4-BE49-F238E27FC236}">
                <a16:creationId xmlns:a16="http://schemas.microsoft.com/office/drawing/2014/main" id="{0B2DD475-3662-27F3-1157-9B3F3F4C60E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563393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10F12D-EEDA-0076-7A0B-A79FB76650E5}"/>
              </a:ext>
            </a:extLst>
          </p:cNvPr>
          <p:cNvSpPr>
            <a:spLocks noGrp="1"/>
          </p:cNvSpPr>
          <p:nvPr>
            <p:ph type="title"/>
          </p:nvPr>
        </p:nvSpPr>
        <p:spPr/>
        <p:txBody>
          <a:bodyPr/>
          <a:lstStyle/>
          <a:p>
            <a:r>
              <a:rPr lang="fi-FI" dirty="0"/>
              <a:t>TSV sopimus</a:t>
            </a:r>
          </a:p>
        </p:txBody>
      </p:sp>
      <p:sp>
        <p:nvSpPr>
          <p:cNvPr id="3" name="Sisällön paikkamerkki 2">
            <a:extLst>
              <a:ext uri="{FF2B5EF4-FFF2-40B4-BE49-F238E27FC236}">
                <a16:creationId xmlns:a16="http://schemas.microsoft.com/office/drawing/2014/main" id="{B6F0613C-B396-A32F-8EC9-E7F98D082398}"/>
              </a:ext>
            </a:extLst>
          </p:cNvPr>
          <p:cNvSpPr>
            <a:spLocks noGrp="1"/>
          </p:cNvSpPr>
          <p:nvPr>
            <p:ph idx="1"/>
          </p:nvPr>
        </p:nvSpPr>
        <p:spPr/>
        <p:txBody>
          <a:bodyPr>
            <a:normAutofit lnSpcReduction="10000"/>
          </a:bodyPr>
          <a:lstStyle/>
          <a:p>
            <a:r>
              <a:rPr lang="fi-FI" b="1" dirty="0"/>
              <a:t>Poistetaan työsuojeluvaltuutettuja koskevan sopimuksen 3 §:n 8. kohdasta viimeinen lause seuraavasti: </a:t>
            </a:r>
            <a:endParaRPr lang="fi-FI" dirty="0"/>
          </a:p>
          <a:p>
            <a:r>
              <a:rPr lang="fi-FI" dirty="0"/>
              <a:t>Työsuojeluvaltuutetun työsopimusta ei voida irtisanoa henkilöön liittyvillä perusteilla noudattamatta työsopimuslain 7 luvun 10 §:n 1 momentin edellyttämää työntekijöiden enemmistön suostumusta. </a:t>
            </a:r>
            <a:r>
              <a:rPr lang="fi-FI" i="1" strike="sngStrike" dirty="0"/>
              <a:t>Selvityksen tekee se allekirjoittajajärjestö, johon työsuojeluvaltuutettu kuuluu tai ellei kuulu mihinkään, niin pyyntö tehdään kaikille allekirjoittajajärjestöille, joilla on edustettavia työntekijöitä.</a:t>
            </a:r>
            <a:r>
              <a:rPr lang="fi-FI" i="1" dirty="0"/>
              <a:t> </a:t>
            </a:r>
            <a:endParaRPr lang="fi-FI" dirty="0"/>
          </a:p>
          <a:p>
            <a:endParaRPr lang="fi-FI" dirty="0"/>
          </a:p>
        </p:txBody>
      </p:sp>
      <p:sp>
        <p:nvSpPr>
          <p:cNvPr id="4" name="Päivämäärän paikkamerkki 3">
            <a:extLst>
              <a:ext uri="{FF2B5EF4-FFF2-40B4-BE49-F238E27FC236}">
                <a16:creationId xmlns:a16="http://schemas.microsoft.com/office/drawing/2014/main" id="{ADB319AF-D1F1-81FF-7DA6-04DB12880690}"/>
              </a:ext>
            </a:extLst>
          </p:cNvPr>
          <p:cNvSpPr>
            <a:spLocks noGrp="1"/>
          </p:cNvSpPr>
          <p:nvPr>
            <p:ph type="dt" sz="half" idx="10"/>
          </p:nvPr>
        </p:nvSpPr>
        <p:spPr/>
        <p:txBody>
          <a:bodyPr/>
          <a:lstStyle/>
          <a:p>
            <a:endParaRPr lang="fi-FI" dirty="0"/>
          </a:p>
        </p:txBody>
      </p:sp>
      <p:sp>
        <p:nvSpPr>
          <p:cNvPr id="5" name="Alatunnisteen paikkamerkki 4">
            <a:extLst>
              <a:ext uri="{FF2B5EF4-FFF2-40B4-BE49-F238E27FC236}">
                <a16:creationId xmlns:a16="http://schemas.microsoft.com/office/drawing/2014/main" id="{1B5E4734-7446-41C9-744D-57596CB98971}"/>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857010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6E7993-7780-6074-03AB-5679EDC733AF}"/>
              </a:ext>
            </a:extLst>
          </p:cNvPr>
          <p:cNvSpPr>
            <a:spLocks noGrp="1"/>
          </p:cNvSpPr>
          <p:nvPr>
            <p:ph type="title"/>
          </p:nvPr>
        </p:nvSpPr>
        <p:spPr/>
        <p:txBody>
          <a:bodyPr/>
          <a:lstStyle/>
          <a:p>
            <a:r>
              <a:rPr lang="fi-FI" dirty="0"/>
              <a:t>työryhmät</a:t>
            </a:r>
          </a:p>
        </p:txBody>
      </p:sp>
      <p:sp>
        <p:nvSpPr>
          <p:cNvPr id="3" name="Sisällön paikkamerkki 2">
            <a:extLst>
              <a:ext uri="{FF2B5EF4-FFF2-40B4-BE49-F238E27FC236}">
                <a16:creationId xmlns:a16="http://schemas.microsoft.com/office/drawing/2014/main" id="{F4338AA8-C45A-8F54-0E1D-E490530A4A32}"/>
              </a:ext>
            </a:extLst>
          </p:cNvPr>
          <p:cNvSpPr>
            <a:spLocks noGrp="1"/>
          </p:cNvSpPr>
          <p:nvPr>
            <p:ph idx="1"/>
          </p:nvPr>
        </p:nvSpPr>
        <p:spPr/>
        <p:txBody>
          <a:bodyPr/>
          <a:lstStyle/>
          <a:p>
            <a:r>
              <a:rPr lang="fi-FI" b="1" dirty="0"/>
              <a:t>Yksityisen sosiaalipalvelualan pito- ja vetovoiman kehittämishanke </a:t>
            </a:r>
            <a:endParaRPr lang="fi-FI" dirty="0"/>
          </a:p>
          <a:p>
            <a:r>
              <a:rPr lang="fi-FI" b="1" dirty="0"/>
              <a:t>Työhyvinvointityöryhmä</a:t>
            </a:r>
            <a:endParaRPr lang="fi-FI" dirty="0"/>
          </a:p>
          <a:p>
            <a:r>
              <a:rPr lang="fi-FI" b="1" dirty="0"/>
              <a:t>Tilastotyöryhmä</a:t>
            </a:r>
          </a:p>
          <a:p>
            <a:r>
              <a:rPr lang="fi-FI" b="1" dirty="0"/>
              <a:t>Palkkausjärjestelmätyöryhmä</a:t>
            </a:r>
          </a:p>
          <a:p>
            <a:r>
              <a:rPr lang="fi-FI" b="1" i="1" dirty="0"/>
              <a:t>Paikallisen sopimisen työryhmä</a:t>
            </a:r>
            <a:endParaRPr lang="fi-FI" dirty="0"/>
          </a:p>
          <a:p>
            <a:r>
              <a:rPr lang="fi-FI" b="1" i="1" dirty="0"/>
              <a:t>Työehtosopimuksen selkeyttämistyöryhmä</a:t>
            </a:r>
            <a:endParaRPr lang="fi-FI" dirty="0"/>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CFE96872-C1B3-AE73-3708-B1013F245FFA}"/>
              </a:ext>
            </a:extLst>
          </p:cNvPr>
          <p:cNvSpPr>
            <a:spLocks noGrp="1"/>
          </p:cNvSpPr>
          <p:nvPr>
            <p:ph type="dt" sz="half" idx="10"/>
          </p:nvPr>
        </p:nvSpPr>
        <p:spPr/>
        <p:txBody>
          <a:bodyPr/>
          <a:lstStyle/>
          <a:p>
            <a:endParaRPr lang="fi-FI" dirty="0"/>
          </a:p>
        </p:txBody>
      </p:sp>
      <p:sp>
        <p:nvSpPr>
          <p:cNvPr id="5" name="Alatunnisteen paikkamerkki 4">
            <a:extLst>
              <a:ext uri="{FF2B5EF4-FFF2-40B4-BE49-F238E27FC236}">
                <a16:creationId xmlns:a16="http://schemas.microsoft.com/office/drawing/2014/main" id="{C9B4B159-5637-6BCD-C6E7-EC4E5346B5D4}"/>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70570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0FFDC6-E919-F7A8-3DB0-AC06B9333886}"/>
              </a:ext>
            </a:extLst>
          </p:cNvPr>
          <p:cNvSpPr>
            <a:spLocks noGrp="1"/>
          </p:cNvSpPr>
          <p:nvPr>
            <p:ph type="title"/>
          </p:nvPr>
        </p:nvSpPr>
        <p:spPr/>
        <p:txBody>
          <a:bodyPr/>
          <a:lstStyle/>
          <a:p>
            <a:r>
              <a:rPr lang="fi-FI" b="1" dirty="0"/>
              <a:t>MUUT SOVITTAVAT ASIAT</a:t>
            </a:r>
            <a:endParaRPr lang="fi-FI" dirty="0"/>
          </a:p>
        </p:txBody>
      </p:sp>
      <p:sp>
        <p:nvSpPr>
          <p:cNvPr id="3" name="Sisällön paikkamerkki 2">
            <a:extLst>
              <a:ext uri="{FF2B5EF4-FFF2-40B4-BE49-F238E27FC236}">
                <a16:creationId xmlns:a16="http://schemas.microsoft.com/office/drawing/2014/main" id="{9F3FCCE7-11EE-B0AF-37BA-31661CC3630A}"/>
              </a:ext>
            </a:extLst>
          </p:cNvPr>
          <p:cNvSpPr>
            <a:spLocks noGrp="1"/>
          </p:cNvSpPr>
          <p:nvPr>
            <p:ph idx="1"/>
          </p:nvPr>
        </p:nvSpPr>
        <p:spPr/>
        <p:txBody>
          <a:bodyPr>
            <a:normAutofit fontScale="92500" lnSpcReduction="20000"/>
          </a:bodyPr>
          <a:lstStyle/>
          <a:p>
            <a:r>
              <a:rPr lang="fi-FI" b="1" dirty="0"/>
              <a:t>Yhteistyö työpaikkojen tueksi</a:t>
            </a:r>
            <a:endParaRPr lang="fi-FI" dirty="0"/>
          </a:p>
          <a:p>
            <a:pPr marL="0" indent="0">
              <a:buNone/>
            </a:pPr>
            <a:endParaRPr lang="fi-FI" dirty="0"/>
          </a:p>
          <a:p>
            <a:r>
              <a:rPr lang="fi-FI" dirty="0"/>
              <a:t>Osapuolet sopivat yhteistyöstä, jossa ohjeistavat työpaikkoja </a:t>
            </a:r>
            <a:r>
              <a:rPr lang="fi-FI" dirty="0">
                <a:highlight>
                  <a:srgbClr val="FFFF00"/>
                </a:highlight>
              </a:rPr>
              <a:t>runkosopimusten ja määräaikaisten työsuhteiden käytöstä. </a:t>
            </a:r>
            <a:r>
              <a:rPr lang="fi-FI" dirty="0"/>
              <a:t>Osapuolet julkaisevat </a:t>
            </a:r>
            <a:r>
              <a:rPr lang="fi-FI" dirty="0">
                <a:highlight>
                  <a:srgbClr val="FFFF00"/>
                </a:highlight>
              </a:rPr>
              <a:t>ohjeistuksen</a:t>
            </a:r>
            <a:r>
              <a:rPr lang="fi-FI" dirty="0"/>
              <a:t> maaliskuun 2026 aikana.  </a:t>
            </a:r>
          </a:p>
          <a:p>
            <a:r>
              <a:rPr lang="fi-FI" dirty="0"/>
              <a:t>Osapuolet sopivat lisäksi yhteistyöstä, jossa</a:t>
            </a:r>
            <a:r>
              <a:rPr lang="fi-FI" dirty="0">
                <a:highlight>
                  <a:srgbClr val="FFFF00"/>
                </a:highlight>
              </a:rPr>
              <a:t> määräaikaisten työsuhteiden käyttöön liittyvää ohjeistusta tarkastellaan </a:t>
            </a:r>
            <a:r>
              <a:rPr lang="fi-FI" dirty="0"/>
              <a:t>ja päivitetään tarvittaessa mahdollisesti tulevien lainsäädäntömuutosten myötä. Yhteistyön tarkemmasta toteutustavasta ja aikataulusta sovitaan erikseen. </a:t>
            </a:r>
          </a:p>
          <a:p>
            <a:endParaRPr lang="fi-FI" dirty="0"/>
          </a:p>
        </p:txBody>
      </p:sp>
      <p:sp>
        <p:nvSpPr>
          <p:cNvPr id="4" name="Päivämäärän paikkamerkki 3">
            <a:extLst>
              <a:ext uri="{FF2B5EF4-FFF2-40B4-BE49-F238E27FC236}">
                <a16:creationId xmlns:a16="http://schemas.microsoft.com/office/drawing/2014/main" id="{495D23BD-451A-7122-B8E0-9AD0F4E86919}"/>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631D7B46-4CFC-7F7D-F170-FD5DCB025FED}"/>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519803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54C137-D3F5-3BC6-A3A5-A39DF1AE0A8E}"/>
              </a:ext>
            </a:extLst>
          </p:cNvPr>
          <p:cNvSpPr>
            <a:spLocks noGrp="1"/>
          </p:cNvSpPr>
          <p:nvPr>
            <p:ph type="title"/>
          </p:nvPr>
        </p:nvSpPr>
        <p:spPr/>
        <p:txBody>
          <a:bodyPr/>
          <a:lstStyle/>
          <a:p>
            <a:r>
              <a:rPr lang="fi-FI" b="1" dirty="0"/>
              <a:t>Yhteistyö työpaikkojen tueksi</a:t>
            </a:r>
            <a:br>
              <a:rPr lang="fi-FI" dirty="0"/>
            </a:br>
            <a:endParaRPr lang="fi-FI" dirty="0"/>
          </a:p>
        </p:txBody>
      </p:sp>
      <p:sp>
        <p:nvSpPr>
          <p:cNvPr id="3" name="Sisällön paikkamerkki 2">
            <a:extLst>
              <a:ext uri="{FF2B5EF4-FFF2-40B4-BE49-F238E27FC236}">
                <a16:creationId xmlns:a16="http://schemas.microsoft.com/office/drawing/2014/main" id="{82023DF1-0368-F924-58A7-F66D4EE29C5D}"/>
              </a:ext>
            </a:extLst>
          </p:cNvPr>
          <p:cNvSpPr>
            <a:spLocks noGrp="1"/>
          </p:cNvSpPr>
          <p:nvPr>
            <p:ph idx="1"/>
          </p:nvPr>
        </p:nvSpPr>
        <p:spPr/>
        <p:txBody>
          <a:bodyPr>
            <a:normAutofit fontScale="92500" lnSpcReduction="20000"/>
          </a:bodyPr>
          <a:lstStyle/>
          <a:p>
            <a:r>
              <a:rPr lang="fi-FI" dirty="0"/>
              <a:t>Osapuolet ovat sopineet tukevansa paikallisen tason yhteistyötä ja erimielisyysasioiden selvittämistä laatimalla </a:t>
            </a:r>
            <a:r>
              <a:rPr lang="fi-FI" dirty="0">
                <a:highlight>
                  <a:srgbClr val="FFFF00"/>
                </a:highlight>
              </a:rPr>
              <a:t>mallipohjan työehtosopimuksen 32 §:n mukaisen paikallisen tason </a:t>
            </a:r>
            <a:r>
              <a:rPr lang="fi-FI" dirty="0"/>
              <a:t>erimielisyysneuvottelujen tueksi (liite 1). Liite lisätään saataville liittojen nettisivustoille sähköisesti ja malliksi työehtosopimuksen yhteyteen.</a:t>
            </a:r>
          </a:p>
          <a:p>
            <a:pPr marL="0" indent="0">
              <a:buNone/>
            </a:pPr>
            <a:endParaRPr lang="fi-FI" dirty="0"/>
          </a:p>
          <a:p>
            <a:r>
              <a:rPr lang="fi-FI" dirty="0"/>
              <a:t>Osapuolet ovat sopineet tukevansa työpaikkoja laatimalla </a:t>
            </a:r>
            <a:r>
              <a:rPr lang="fi-FI" dirty="0">
                <a:highlight>
                  <a:srgbClr val="FFFF00"/>
                </a:highlight>
              </a:rPr>
              <a:t>päivitetyn mallipohjan työsopimuksesta. </a:t>
            </a:r>
            <a:r>
              <a:rPr lang="fi-FI" dirty="0"/>
              <a:t>Mallipohja lisätään saataville liittojen nettisivustoille sähköisesti 15.1.2027 mennessä ja malliksi seuraavan työehtosopimuksen yhteyteen.</a:t>
            </a:r>
          </a:p>
          <a:p>
            <a:endParaRPr lang="fi-FI" dirty="0"/>
          </a:p>
        </p:txBody>
      </p:sp>
      <p:sp>
        <p:nvSpPr>
          <p:cNvPr id="4" name="Päivämäärän paikkamerkki 3">
            <a:extLst>
              <a:ext uri="{FF2B5EF4-FFF2-40B4-BE49-F238E27FC236}">
                <a16:creationId xmlns:a16="http://schemas.microsoft.com/office/drawing/2014/main" id="{EB2FFEB1-B285-7754-4F0F-61922247BAA7}"/>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AB0B47BF-BE82-A6C0-1689-15D35B1A74C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9948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252843-B4A2-AD53-51B1-0311104874A3}"/>
              </a:ext>
            </a:extLst>
          </p:cNvPr>
          <p:cNvSpPr>
            <a:spLocks noGrp="1"/>
          </p:cNvSpPr>
          <p:nvPr>
            <p:ph type="title"/>
          </p:nvPr>
        </p:nvSpPr>
        <p:spPr/>
        <p:txBody>
          <a:bodyPr/>
          <a:lstStyle/>
          <a:p>
            <a:r>
              <a:rPr lang="fi-FI" dirty="0"/>
              <a:t>Korotukset 2026</a:t>
            </a:r>
          </a:p>
        </p:txBody>
      </p:sp>
      <p:sp>
        <p:nvSpPr>
          <p:cNvPr id="3" name="Sisällön paikkamerkki 2">
            <a:extLst>
              <a:ext uri="{FF2B5EF4-FFF2-40B4-BE49-F238E27FC236}">
                <a16:creationId xmlns:a16="http://schemas.microsoft.com/office/drawing/2014/main" id="{44939C2A-3516-42DA-A337-8D59AC9F2C77}"/>
              </a:ext>
            </a:extLst>
          </p:cNvPr>
          <p:cNvSpPr>
            <a:spLocks noGrp="1"/>
          </p:cNvSpPr>
          <p:nvPr>
            <p:ph idx="1"/>
          </p:nvPr>
        </p:nvSpPr>
        <p:spPr/>
        <p:txBody>
          <a:bodyPr/>
          <a:lstStyle/>
          <a:p>
            <a:r>
              <a:rPr lang="fi-FI" dirty="0"/>
              <a:t>Yleis- ja taulukkopalkkojen korotus 2,7%</a:t>
            </a:r>
          </a:p>
          <a:p>
            <a:r>
              <a:rPr lang="fi-FI" dirty="0"/>
              <a:t>Alarajakorotukset (palkkaryhmiin A-F)</a:t>
            </a:r>
          </a:p>
          <a:p>
            <a:r>
              <a:rPr lang="fi-FI" dirty="0"/>
              <a:t>Korotukset palveluslisäportaisiin (5,8 ja 11 vuotta)</a:t>
            </a:r>
          </a:p>
        </p:txBody>
      </p:sp>
      <p:sp>
        <p:nvSpPr>
          <p:cNvPr id="4" name="Päivämäärän paikkamerkki 3">
            <a:extLst>
              <a:ext uri="{FF2B5EF4-FFF2-40B4-BE49-F238E27FC236}">
                <a16:creationId xmlns:a16="http://schemas.microsoft.com/office/drawing/2014/main" id="{6B265DF7-C07D-4FF1-CE7A-E8D2C376821C}"/>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D0F36B90-2140-0B16-DF6F-5D23471F506D}"/>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04273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E36CBB-CC7F-C778-A8C9-06A73A61E3B0}"/>
              </a:ext>
            </a:extLst>
          </p:cNvPr>
          <p:cNvSpPr>
            <a:spLocks noGrp="1"/>
          </p:cNvSpPr>
          <p:nvPr>
            <p:ph type="title"/>
          </p:nvPr>
        </p:nvSpPr>
        <p:spPr/>
        <p:txBody>
          <a:bodyPr>
            <a:normAutofit fontScale="90000"/>
          </a:bodyPr>
          <a:lstStyle/>
          <a:p>
            <a:r>
              <a:rPr lang="fi-FI" b="1" dirty="0"/>
              <a:t>Neuvotteluosapuolten yhdenvertaisuus- ja tasa-arvotyö</a:t>
            </a:r>
            <a:endParaRPr lang="fi-FI" dirty="0"/>
          </a:p>
        </p:txBody>
      </p:sp>
      <p:sp>
        <p:nvSpPr>
          <p:cNvPr id="3" name="Sisällön paikkamerkki 2">
            <a:extLst>
              <a:ext uri="{FF2B5EF4-FFF2-40B4-BE49-F238E27FC236}">
                <a16:creationId xmlns:a16="http://schemas.microsoft.com/office/drawing/2014/main" id="{5A2EAE43-4984-6D28-08F6-01AEFE226BB8}"/>
              </a:ext>
            </a:extLst>
          </p:cNvPr>
          <p:cNvSpPr>
            <a:spLocks noGrp="1"/>
          </p:cNvSpPr>
          <p:nvPr>
            <p:ph idx="1"/>
          </p:nvPr>
        </p:nvSpPr>
        <p:spPr/>
        <p:txBody>
          <a:bodyPr>
            <a:normAutofit fontScale="92500" lnSpcReduction="20000"/>
          </a:bodyPr>
          <a:lstStyle/>
          <a:p>
            <a:r>
              <a:rPr lang="fi-FI" dirty="0"/>
              <a:t>Neuvotteluosapuolet pitävät </a:t>
            </a:r>
            <a:r>
              <a:rPr lang="fi-FI" dirty="0">
                <a:highlight>
                  <a:srgbClr val="FFFF00"/>
                </a:highlight>
              </a:rPr>
              <a:t>tärkeänä tasa-arvo- ja yhdenvertaisuusnäkökulmien </a:t>
            </a:r>
            <a:r>
              <a:rPr lang="fi-FI" dirty="0"/>
              <a:t>huomioon ottamista kehitettäessä alan työehtosopimuksen määräyksiä ja alalla noudatettuja käytäntöjä.</a:t>
            </a:r>
          </a:p>
          <a:p>
            <a:pPr marL="0" indent="0">
              <a:buNone/>
            </a:pPr>
            <a:endParaRPr lang="fi-FI" dirty="0"/>
          </a:p>
          <a:p>
            <a:r>
              <a:rPr lang="fi-FI" dirty="0"/>
              <a:t>Neuvotteluosapuolet sitoutuvat tarkastelemaan työehtosopimuksen yhdenvertaisuus- ja </a:t>
            </a:r>
            <a:r>
              <a:rPr lang="fi-FI" dirty="0">
                <a:highlight>
                  <a:srgbClr val="FFFF00"/>
                </a:highlight>
              </a:rPr>
              <a:t>sukupuolivaikutusten arviointia </a:t>
            </a:r>
            <a:r>
              <a:rPr lang="fi-FI" dirty="0"/>
              <a:t>osana neuvotteluprosessia ja työehtosopimuksen selkeyttämistyötä. Osapuolet ovat sopineet työehtosopimuksen </a:t>
            </a:r>
            <a:r>
              <a:rPr lang="fi-FI" dirty="0">
                <a:highlight>
                  <a:srgbClr val="FFFF00"/>
                </a:highlight>
              </a:rPr>
              <a:t>sanaston sekä termien päivittämisestä .</a:t>
            </a:r>
            <a:r>
              <a:rPr lang="fi-FI" dirty="0"/>
              <a:t>Termien päivittämisellä ei ole vaikutusta aikaisempaan tulkintaan.</a:t>
            </a:r>
          </a:p>
          <a:p>
            <a:endParaRPr lang="fi-FI" dirty="0"/>
          </a:p>
        </p:txBody>
      </p:sp>
      <p:sp>
        <p:nvSpPr>
          <p:cNvPr id="4" name="Päivämäärän paikkamerkki 3">
            <a:extLst>
              <a:ext uri="{FF2B5EF4-FFF2-40B4-BE49-F238E27FC236}">
                <a16:creationId xmlns:a16="http://schemas.microsoft.com/office/drawing/2014/main" id="{0A80CFEE-09AB-76A8-4320-5CB671D5976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746D97D-5A88-1769-428C-31789F1AEA2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765271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054DE0-A271-5D7F-1A74-B127C774519B}"/>
              </a:ext>
            </a:extLst>
          </p:cNvPr>
          <p:cNvSpPr>
            <a:spLocks noGrp="1"/>
          </p:cNvSpPr>
          <p:nvPr>
            <p:ph type="title"/>
          </p:nvPr>
        </p:nvSpPr>
        <p:spPr/>
        <p:txBody>
          <a:bodyPr>
            <a:normAutofit fontScale="90000"/>
          </a:bodyPr>
          <a:lstStyle/>
          <a:p>
            <a:r>
              <a:rPr lang="fi-FI" b="1" dirty="0"/>
              <a:t>Neuvotteluosapuolten yhdenvertaisuus- ja tasa-arvotyö</a:t>
            </a:r>
            <a:br>
              <a:rPr lang="fi-FI" dirty="0"/>
            </a:br>
            <a:endParaRPr lang="fi-FI" dirty="0"/>
          </a:p>
        </p:txBody>
      </p:sp>
      <p:sp>
        <p:nvSpPr>
          <p:cNvPr id="3" name="Sisällön paikkamerkki 2">
            <a:extLst>
              <a:ext uri="{FF2B5EF4-FFF2-40B4-BE49-F238E27FC236}">
                <a16:creationId xmlns:a16="http://schemas.microsoft.com/office/drawing/2014/main" id="{F991CFB9-7F27-9DC1-2EA7-8F490C49A47F}"/>
              </a:ext>
            </a:extLst>
          </p:cNvPr>
          <p:cNvSpPr>
            <a:spLocks noGrp="1"/>
          </p:cNvSpPr>
          <p:nvPr>
            <p:ph idx="1"/>
          </p:nvPr>
        </p:nvSpPr>
        <p:spPr/>
        <p:txBody>
          <a:bodyPr>
            <a:normAutofit fontScale="92500" lnSpcReduction="10000"/>
          </a:bodyPr>
          <a:lstStyle/>
          <a:p>
            <a:r>
              <a:rPr lang="fi-FI" dirty="0"/>
              <a:t>Osana sopimusratkaisua neuvotteluosapuolet ovat sisällyttäneet työehtosopimuksen 23 §:n aiemmin sovitun tulkinnan, jonka mukaan työntekijällä on </a:t>
            </a:r>
            <a:r>
              <a:rPr lang="fi-FI" dirty="0">
                <a:highlight>
                  <a:srgbClr val="FFFF00"/>
                </a:highlight>
              </a:rPr>
              <a:t>oikeus raskaus- ja/tai vanhempainvapaan palkkaan myös, jos hän jää perhevapaalle kesken</a:t>
            </a:r>
            <a:r>
              <a:rPr lang="fi-FI" dirty="0"/>
              <a:t> opintovapaalaissa tarkoitetun </a:t>
            </a:r>
            <a:r>
              <a:rPr lang="fi-FI" dirty="0">
                <a:highlight>
                  <a:srgbClr val="FFFF00"/>
                </a:highlight>
              </a:rPr>
              <a:t>opintovapaan.</a:t>
            </a:r>
          </a:p>
          <a:p>
            <a:pPr marL="0" indent="0">
              <a:buNone/>
            </a:pPr>
            <a:endParaRPr lang="fi-FI" dirty="0"/>
          </a:p>
          <a:p>
            <a:r>
              <a:rPr lang="fi-FI" dirty="0"/>
              <a:t>Osana neuvotteluosapuolten välistä tasa-arvotyötä neuvotteluosapuolet ovat sopineet yhteistyöstä, jossa </a:t>
            </a:r>
            <a:r>
              <a:rPr lang="fi-FI" dirty="0">
                <a:highlight>
                  <a:srgbClr val="FFFF00"/>
                </a:highlight>
              </a:rPr>
              <a:t>seurataan määräaikaisuuksien käyttöä </a:t>
            </a:r>
            <a:r>
              <a:rPr lang="fi-FI" dirty="0"/>
              <a:t>ja mahdollisten lainsäädännön muutosten vaikutuksia yksityisen sosiaalipalvelualan työsuhteisiin.</a:t>
            </a:r>
          </a:p>
          <a:p>
            <a:endParaRPr lang="fi-FI" dirty="0"/>
          </a:p>
        </p:txBody>
      </p:sp>
      <p:sp>
        <p:nvSpPr>
          <p:cNvPr id="4" name="Päivämäärän paikkamerkki 3">
            <a:extLst>
              <a:ext uri="{FF2B5EF4-FFF2-40B4-BE49-F238E27FC236}">
                <a16:creationId xmlns:a16="http://schemas.microsoft.com/office/drawing/2014/main" id="{A8A9978B-6B37-BDC8-ABCF-9BF5BC0095A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912E78A3-F963-986F-0CE7-13BB8097DED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514613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AB501-39A0-A1C4-F319-0F3EBD0CDBC6}"/>
              </a:ext>
            </a:extLst>
          </p:cNvPr>
          <p:cNvSpPr>
            <a:spLocks noGrp="1"/>
          </p:cNvSpPr>
          <p:nvPr>
            <p:ph type="title"/>
          </p:nvPr>
        </p:nvSpPr>
        <p:spPr/>
        <p:txBody>
          <a:bodyPr>
            <a:normAutofit fontScale="90000"/>
          </a:bodyPr>
          <a:lstStyle/>
          <a:p>
            <a:r>
              <a:rPr lang="fi-FI" b="1" dirty="0"/>
              <a:t>Neuvotteluosapuolten yhdenvertaisuus- ja tasa-arvotyö</a:t>
            </a:r>
            <a:br>
              <a:rPr lang="fi-FI" dirty="0"/>
            </a:br>
            <a:endParaRPr lang="fi-FI" dirty="0"/>
          </a:p>
        </p:txBody>
      </p:sp>
      <p:sp>
        <p:nvSpPr>
          <p:cNvPr id="3" name="Sisällön paikkamerkki 2">
            <a:extLst>
              <a:ext uri="{FF2B5EF4-FFF2-40B4-BE49-F238E27FC236}">
                <a16:creationId xmlns:a16="http://schemas.microsoft.com/office/drawing/2014/main" id="{9421866E-60BD-AE76-2494-B6BBB54E0A8B}"/>
              </a:ext>
            </a:extLst>
          </p:cNvPr>
          <p:cNvSpPr>
            <a:spLocks noGrp="1"/>
          </p:cNvSpPr>
          <p:nvPr>
            <p:ph idx="1"/>
          </p:nvPr>
        </p:nvSpPr>
        <p:spPr/>
        <p:txBody>
          <a:bodyPr/>
          <a:lstStyle/>
          <a:p>
            <a:r>
              <a:rPr lang="fi-FI" dirty="0"/>
              <a:t>Neuvotteluosapuolet pitävät tärkeänä, että </a:t>
            </a:r>
            <a:r>
              <a:rPr lang="fi-FI" dirty="0">
                <a:highlight>
                  <a:srgbClr val="FFFF00"/>
                </a:highlight>
              </a:rPr>
              <a:t>tasa-arvoon liittyviä toimialan käytäntöjä tarkastellaan säännöllisesti</a:t>
            </a:r>
            <a:r>
              <a:rPr lang="fi-FI" dirty="0"/>
              <a:t>. Työelämän tasa-arvon ja perhevapaiden tasaisemman jakaantumisen tukemiseksi neuvotteluosapuolet suosittelevat esimerkiksi, että paikallisesti sovitaan käytännöistä, joilla tuetaan alle 1-vuotiasta lastaan imettävää työntekijää varmistamalla mahdollisuuden lyhyeen imetystaukoon tai maidon pumppaamiseen työpäivän aikana.</a:t>
            </a:r>
          </a:p>
          <a:p>
            <a:endParaRPr lang="fi-FI" dirty="0"/>
          </a:p>
        </p:txBody>
      </p:sp>
      <p:sp>
        <p:nvSpPr>
          <p:cNvPr id="4" name="Päivämäärän paikkamerkki 3">
            <a:extLst>
              <a:ext uri="{FF2B5EF4-FFF2-40B4-BE49-F238E27FC236}">
                <a16:creationId xmlns:a16="http://schemas.microsoft.com/office/drawing/2014/main" id="{F8141EEC-DDCC-2321-4DC5-579DB60E03CD}"/>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8F9071CA-7651-2C78-02B1-1CBB9F32DE5E}"/>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303747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7B465C-A596-B8B1-773F-5DD52B054549}"/>
              </a:ext>
            </a:extLst>
          </p:cNvPr>
          <p:cNvSpPr>
            <a:spLocks noGrp="1"/>
          </p:cNvSpPr>
          <p:nvPr>
            <p:ph type="ctrTitle"/>
          </p:nvPr>
        </p:nvSpPr>
        <p:spPr/>
        <p:txBody>
          <a:bodyPr/>
          <a:lstStyle/>
          <a:p>
            <a:r>
              <a:rPr lang="fi-FI"/>
              <a:t>Kiitos!</a:t>
            </a:r>
          </a:p>
        </p:txBody>
      </p:sp>
      <p:sp>
        <p:nvSpPr>
          <p:cNvPr id="3" name="Alaotsikko 2">
            <a:extLst>
              <a:ext uri="{FF2B5EF4-FFF2-40B4-BE49-F238E27FC236}">
                <a16:creationId xmlns:a16="http://schemas.microsoft.com/office/drawing/2014/main" id="{F4335578-F775-B735-F3E2-A85801F96014}"/>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76620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101D44-9BAE-D94A-B326-C0B45BD13C88}"/>
              </a:ext>
            </a:extLst>
          </p:cNvPr>
          <p:cNvSpPr>
            <a:spLocks noGrp="1"/>
          </p:cNvSpPr>
          <p:nvPr>
            <p:ph type="title"/>
          </p:nvPr>
        </p:nvSpPr>
        <p:spPr/>
        <p:txBody>
          <a:bodyPr/>
          <a:lstStyle/>
          <a:p>
            <a:r>
              <a:rPr lang="fi-FI" dirty="0"/>
              <a:t>1.9.kohdennukset alarajoihin</a:t>
            </a:r>
          </a:p>
        </p:txBody>
      </p:sp>
      <p:sp>
        <p:nvSpPr>
          <p:cNvPr id="3" name="Sisällön paikkamerkki 2">
            <a:extLst>
              <a:ext uri="{FF2B5EF4-FFF2-40B4-BE49-F238E27FC236}">
                <a16:creationId xmlns:a16="http://schemas.microsoft.com/office/drawing/2014/main" id="{331C2D32-4256-A63F-506F-08F4118E1EB1}"/>
              </a:ext>
            </a:extLst>
          </p:cNvPr>
          <p:cNvSpPr>
            <a:spLocks noGrp="1"/>
          </p:cNvSpPr>
          <p:nvPr>
            <p:ph idx="1"/>
          </p:nvPr>
        </p:nvSpPr>
        <p:spPr>
          <a:xfrm>
            <a:off x="463061" y="1870076"/>
            <a:ext cx="10102235" cy="3651494"/>
          </a:xfrm>
        </p:spPr>
        <p:txBody>
          <a:bodyPr/>
          <a:lstStyle/>
          <a:p>
            <a:r>
              <a:rPr lang="fi-FI" dirty="0"/>
              <a:t>Kohdennukset palkkaryhmien vähimmäispalkkoihin tehdään seuraavasti:</a:t>
            </a:r>
          </a:p>
          <a:p>
            <a:r>
              <a:rPr lang="fi-FI" dirty="0"/>
              <a:t>Palkkaryhmien vähimmäispalkkaluokkia korotetaan </a:t>
            </a:r>
          </a:p>
          <a:p>
            <a:r>
              <a:rPr lang="fi-FI" dirty="0"/>
              <a:t>A-palkkaryhmässä 0,5 % </a:t>
            </a:r>
          </a:p>
          <a:p>
            <a:r>
              <a:rPr lang="fi-FI" dirty="0"/>
              <a:t>B-palkkaryhmässä 0,4 %  (vähiten palkkaeroa julkiseen)</a:t>
            </a:r>
          </a:p>
          <a:p>
            <a:r>
              <a:rPr lang="fi-FI" dirty="0"/>
              <a:t>C-F palkkaryhmissä 0,5 %</a:t>
            </a:r>
          </a:p>
          <a:p>
            <a:endParaRPr lang="fi-FI" dirty="0"/>
          </a:p>
        </p:txBody>
      </p:sp>
      <p:sp>
        <p:nvSpPr>
          <p:cNvPr id="4" name="Päivämäärän paikkamerkki 3">
            <a:extLst>
              <a:ext uri="{FF2B5EF4-FFF2-40B4-BE49-F238E27FC236}">
                <a16:creationId xmlns:a16="http://schemas.microsoft.com/office/drawing/2014/main" id="{524F8670-164A-92F5-C1C3-1238F8FA6B7F}"/>
              </a:ext>
            </a:extLst>
          </p:cNvPr>
          <p:cNvSpPr>
            <a:spLocks noGrp="1"/>
          </p:cNvSpPr>
          <p:nvPr>
            <p:ph type="dt" sz="half" idx="10"/>
          </p:nvPr>
        </p:nvSpPr>
        <p:spPr/>
        <p:txBody>
          <a:bodyPr/>
          <a:lstStyle/>
          <a:p>
            <a:endParaRPr lang="fi-FI" dirty="0"/>
          </a:p>
        </p:txBody>
      </p:sp>
      <p:sp>
        <p:nvSpPr>
          <p:cNvPr id="5" name="Alatunnisteen paikkamerkki 4">
            <a:extLst>
              <a:ext uri="{FF2B5EF4-FFF2-40B4-BE49-F238E27FC236}">
                <a16:creationId xmlns:a16="http://schemas.microsoft.com/office/drawing/2014/main" id="{C5D64864-E5CA-C887-9BC5-6F6BEC6DBB76}"/>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67078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EFF990-58AD-C1E5-CF52-20A055110784}"/>
              </a:ext>
            </a:extLst>
          </p:cNvPr>
          <p:cNvSpPr>
            <a:spLocks noGrp="1"/>
          </p:cNvSpPr>
          <p:nvPr>
            <p:ph type="title"/>
          </p:nvPr>
        </p:nvSpPr>
        <p:spPr/>
        <p:txBody>
          <a:bodyPr/>
          <a:lstStyle/>
          <a:p>
            <a:r>
              <a:rPr lang="fi-FI" dirty="0"/>
              <a:t>1.9.2026 Korotukset palveluslisäportaisiin</a:t>
            </a:r>
          </a:p>
        </p:txBody>
      </p:sp>
      <p:sp>
        <p:nvSpPr>
          <p:cNvPr id="3" name="Sisällön paikkamerkki 2">
            <a:extLst>
              <a:ext uri="{FF2B5EF4-FFF2-40B4-BE49-F238E27FC236}">
                <a16:creationId xmlns:a16="http://schemas.microsoft.com/office/drawing/2014/main" id="{21CF854A-E163-FD51-7905-4ABB465F1F89}"/>
              </a:ext>
            </a:extLst>
          </p:cNvPr>
          <p:cNvSpPr>
            <a:spLocks noGrp="1"/>
          </p:cNvSpPr>
          <p:nvPr>
            <p:ph idx="1"/>
          </p:nvPr>
        </p:nvSpPr>
        <p:spPr/>
        <p:txBody>
          <a:bodyPr>
            <a:normAutofit fontScale="85000" lnSpcReduction="10000"/>
          </a:bodyPr>
          <a:lstStyle/>
          <a:p>
            <a:r>
              <a:rPr lang="fi-FI" dirty="0"/>
              <a:t>C-palkkaryhmän G20C -palkkaluokassa korotetaan kaikkia palveluslisäportaita ja D-, E- ja F-palkkaryhmän palkkaluokissa G23D, G24, G25E ja G28F korotetaan osaa palveluslisäportaista seuraavasti:</a:t>
            </a:r>
          </a:p>
          <a:p>
            <a:pPr lvl="0"/>
            <a:r>
              <a:rPr lang="fi-FI" dirty="0"/>
              <a:t>Palkkaluokkien G20C, G23D, G24 ja G25E </a:t>
            </a:r>
          </a:p>
          <a:p>
            <a:pPr marL="0" lvl="0" indent="0">
              <a:buNone/>
            </a:pPr>
            <a:r>
              <a:rPr lang="fi-FI" dirty="0"/>
              <a:t>	*5 vuoden palveluslisä on 3 %</a:t>
            </a:r>
          </a:p>
          <a:p>
            <a:pPr lvl="0"/>
            <a:r>
              <a:rPr lang="fi-FI" dirty="0"/>
              <a:t>Palkkaluokkien G20C, G23D ja G24 </a:t>
            </a:r>
          </a:p>
          <a:p>
            <a:pPr marL="0" lvl="0" indent="0">
              <a:buNone/>
            </a:pPr>
            <a:r>
              <a:rPr lang="fi-FI" dirty="0"/>
              <a:t>	*8 vuoden palveluslisä on 6 % ja </a:t>
            </a:r>
          </a:p>
          <a:p>
            <a:pPr lvl="0"/>
            <a:r>
              <a:rPr lang="fi-FI" dirty="0"/>
              <a:t>Palkkaluokkien G20C, G23D, G25E ja G28F </a:t>
            </a:r>
          </a:p>
          <a:p>
            <a:pPr marL="0" lvl="0" indent="0">
              <a:buNone/>
            </a:pPr>
            <a:r>
              <a:rPr lang="fi-FI" dirty="0"/>
              <a:t>	*11 vuoden palveluslisä on 9,1 %.</a:t>
            </a:r>
          </a:p>
          <a:p>
            <a:endParaRPr lang="fi-FI" dirty="0"/>
          </a:p>
        </p:txBody>
      </p:sp>
      <p:sp>
        <p:nvSpPr>
          <p:cNvPr id="4" name="Päivämäärän paikkamerkki 3">
            <a:extLst>
              <a:ext uri="{FF2B5EF4-FFF2-40B4-BE49-F238E27FC236}">
                <a16:creationId xmlns:a16="http://schemas.microsoft.com/office/drawing/2014/main" id="{EA928A29-D4BF-FA61-BCF8-E4FEE9CBD41D}"/>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F95FC871-770A-9124-F6D0-DE59A0779D4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2677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29C565-A145-CBA1-E9DC-991B51CB802A}"/>
              </a:ext>
            </a:extLst>
          </p:cNvPr>
          <p:cNvSpPr>
            <a:spLocks noGrp="1"/>
          </p:cNvSpPr>
          <p:nvPr>
            <p:ph type="title"/>
          </p:nvPr>
        </p:nvSpPr>
        <p:spPr/>
        <p:txBody>
          <a:bodyPr/>
          <a:lstStyle/>
          <a:p>
            <a:r>
              <a:rPr lang="fi-FI" dirty="0"/>
              <a:t>Pk-seutu</a:t>
            </a:r>
          </a:p>
        </p:txBody>
      </p:sp>
      <p:sp>
        <p:nvSpPr>
          <p:cNvPr id="3" name="Sisällön paikkamerkki 2">
            <a:extLst>
              <a:ext uri="{FF2B5EF4-FFF2-40B4-BE49-F238E27FC236}">
                <a16:creationId xmlns:a16="http://schemas.microsoft.com/office/drawing/2014/main" id="{5E4874BB-23D3-2F0F-239A-F075DBCF6138}"/>
              </a:ext>
            </a:extLst>
          </p:cNvPr>
          <p:cNvSpPr>
            <a:spLocks noGrp="1"/>
          </p:cNvSpPr>
          <p:nvPr>
            <p:ph idx="1"/>
          </p:nvPr>
        </p:nvSpPr>
        <p:spPr/>
        <p:txBody>
          <a:bodyPr/>
          <a:lstStyle/>
          <a:p>
            <a:pPr lvl="0"/>
            <a:r>
              <a:rPr lang="fi-FI" dirty="0"/>
              <a:t>A-palkkaryhmän palkkaluokat G15A ja G16 yhdistetään korotusten myötä palkkaluokaksi G16A</a:t>
            </a:r>
          </a:p>
          <a:p>
            <a:pPr lvl="0"/>
            <a:r>
              <a:rPr lang="fi-FI" dirty="0"/>
              <a:t>B-palkkaryhmän palkkaluokat G17B ja G18 yhdistetään korotusten myötä palkkaluokaksi G18B</a:t>
            </a:r>
          </a:p>
          <a:p>
            <a:pPr lvl="0"/>
            <a:r>
              <a:rPr lang="fi-FI" dirty="0"/>
              <a:t>D-palkkaryhmän palkkaluokat G23D ja G24 yhdistetään korotusten myötä palkkaluokaksi G24D</a:t>
            </a:r>
          </a:p>
          <a:p>
            <a:endParaRPr lang="fi-FI" dirty="0"/>
          </a:p>
        </p:txBody>
      </p:sp>
      <p:sp>
        <p:nvSpPr>
          <p:cNvPr id="4" name="Päivämäärän paikkamerkki 3">
            <a:extLst>
              <a:ext uri="{FF2B5EF4-FFF2-40B4-BE49-F238E27FC236}">
                <a16:creationId xmlns:a16="http://schemas.microsoft.com/office/drawing/2014/main" id="{7407848A-C1F7-EC6F-2AF5-0B263C30E6E0}"/>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6DCDD542-F4A6-8D82-062C-3DD691256E5C}"/>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96471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C6F719-9E65-BB3E-9A5E-5A11BE79DED9}"/>
              </a:ext>
            </a:extLst>
          </p:cNvPr>
          <p:cNvSpPr>
            <a:spLocks noGrp="1"/>
          </p:cNvSpPr>
          <p:nvPr>
            <p:ph type="title"/>
          </p:nvPr>
        </p:nvSpPr>
        <p:spPr>
          <a:xfrm>
            <a:off x="487337" y="263567"/>
            <a:ext cx="10102235" cy="1325563"/>
          </a:xfrm>
        </p:spPr>
        <p:txBody>
          <a:bodyPr>
            <a:normAutofit/>
          </a:bodyPr>
          <a:lstStyle/>
          <a:p>
            <a:r>
              <a:rPr lang="fi-FI" sz="4000" dirty="0"/>
              <a:t>Palvelusvuosiprosentit pk seutu</a:t>
            </a:r>
          </a:p>
        </p:txBody>
      </p:sp>
      <p:sp>
        <p:nvSpPr>
          <p:cNvPr id="4" name="Päivämäärän paikkamerkki 3">
            <a:extLst>
              <a:ext uri="{FF2B5EF4-FFF2-40B4-BE49-F238E27FC236}">
                <a16:creationId xmlns:a16="http://schemas.microsoft.com/office/drawing/2014/main" id="{5785E3A1-46C2-0C8D-D871-54CD4B0A516E}"/>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854A09E-B945-EC8C-1903-A82A3BBFB493}"/>
              </a:ext>
            </a:extLst>
          </p:cNvPr>
          <p:cNvSpPr>
            <a:spLocks noGrp="1"/>
          </p:cNvSpPr>
          <p:nvPr>
            <p:ph type="ftr" sz="quarter" idx="11"/>
          </p:nvPr>
        </p:nvSpPr>
        <p:spPr/>
        <p:txBody>
          <a:bodyPr/>
          <a:lstStyle/>
          <a:p>
            <a:endParaRPr lang="fi-FI" dirty="0"/>
          </a:p>
        </p:txBody>
      </p:sp>
      <p:pic>
        <p:nvPicPr>
          <p:cNvPr id="8" name="Sisällön paikkamerkki 7">
            <a:extLst>
              <a:ext uri="{FF2B5EF4-FFF2-40B4-BE49-F238E27FC236}">
                <a16:creationId xmlns:a16="http://schemas.microsoft.com/office/drawing/2014/main" id="{4FD00931-2D7A-D55F-FB28-FFEBCE5E7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591" y="1173224"/>
            <a:ext cx="6604304" cy="4984814"/>
          </a:xfrm>
          <a:prstGeom prst="rect">
            <a:avLst/>
          </a:prstGeom>
        </p:spPr>
      </p:pic>
    </p:spTree>
    <p:extLst>
      <p:ext uri="{BB962C8B-B14F-4D97-AF65-F5344CB8AC3E}">
        <p14:creationId xmlns:p14="http://schemas.microsoft.com/office/powerpoint/2010/main" val="137826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0D7388-30ED-A45B-B1F3-A2FA338B43EE}"/>
              </a:ext>
            </a:extLst>
          </p:cNvPr>
          <p:cNvSpPr>
            <a:spLocks noGrp="1"/>
          </p:cNvSpPr>
          <p:nvPr>
            <p:ph type="title"/>
          </p:nvPr>
        </p:nvSpPr>
        <p:spPr/>
        <p:txBody>
          <a:bodyPr/>
          <a:lstStyle/>
          <a:p>
            <a:r>
              <a:rPr lang="fi-FI" dirty="0"/>
              <a:t>Muu suomi</a:t>
            </a:r>
          </a:p>
        </p:txBody>
      </p:sp>
      <p:sp>
        <p:nvSpPr>
          <p:cNvPr id="3" name="Sisällön paikkamerkki 2">
            <a:extLst>
              <a:ext uri="{FF2B5EF4-FFF2-40B4-BE49-F238E27FC236}">
                <a16:creationId xmlns:a16="http://schemas.microsoft.com/office/drawing/2014/main" id="{9CF8896A-2518-1B79-7305-9176D8C0710B}"/>
              </a:ext>
            </a:extLst>
          </p:cNvPr>
          <p:cNvSpPr>
            <a:spLocks noGrp="1"/>
          </p:cNvSpPr>
          <p:nvPr>
            <p:ph idx="1"/>
          </p:nvPr>
        </p:nvSpPr>
        <p:spPr/>
        <p:txBody>
          <a:bodyPr/>
          <a:lstStyle/>
          <a:p>
            <a:r>
              <a:rPr lang="fi-FI" dirty="0"/>
              <a:t>Muu Suomi:</a:t>
            </a:r>
          </a:p>
          <a:p>
            <a:pPr lvl="0"/>
            <a:r>
              <a:rPr lang="fi-FI" dirty="0"/>
              <a:t>A-palkkaryhmän palkkaluokka G15A muutetaan palkkaluokaksi G16A</a:t>
            </a:r>
          </a:p>
          <a:p>
            <a:pPr lvl="0"/>
            <a:r>
              <a:rPr lang="fi-FI" dirty="0"/>
              <a:t>B-palkkaryhmän palkkaluokat G17B ja G18 yhdistetään korotusten myötä palkkaluokaksi G18B</a:t>
            </a:r>
          </a:p>
          <a:p>
            <a:pPr lvl="0"/>
            <a:r>
              <a:rPr lang="fi-FI" dirty="0"/>
              <a:t>D-palkkaryhmän palkkaluokat G23D ja G24 yhdistetään korotusten myötä palkkaluokaksi G24D</a:t>
            </a:r>
          </a:p>
          <a:p>
            <a:endParaRPr lang="fi-FI" dirty="0"/>
          </a:p>
        </p:txBody>
      </p:sp>
      <p:sp>
        <p:nvSpPr>
          <p:cNvPr id="4" name="Päivämäärän paikkamerkki 3">
            <a:extLst>
              <a:ext uri="{FF2B5EF4-FFF2-40B4-BE49-F238E27FC236}">
                <a16:creationId xmlns:a16="http://schemas.microsoft.com/office/drawing/2014/main" id="{80DF95BC-DF02-BACF-6F0C-AF6AC67ECD04}"/>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795E9A3D-368F-C995-7BCA-021012AD454C}"/>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700864242"/>
      </p:ext>
    </p:extLst>
  </p:cSld>
  <p:clrMapOvr>
    <a:masterClrMapping/>
  </p:clrMapOvr>
</p:sld>
</file>

<file path=ppt/theme/theme1.xml><?xml version="1.0" encoding="utf-8"?>
<a:theme xmlns:a="http://schemas.openxmlformats.org/drawingml/2006/main" name="Office-teema">
  <a:themeElements>
    <a:clrScheme name="Mukautettu 1">
      <a:dk1>
        <a:srgbClr val="000000"/>
      </a:dk1>
      <a:lt1>
        <a:srgbClr val="FFFFFF"/>
      </a:lt1>
      <a:dk2>
        <a:srgbClr val="CF073B"/>
      </a:dk2>
      <a:lt2>
        <a:srgbClr val="FFFFFF"/>
      </a:lt2>
      <a:accent1>
        <a:srgbClr val="CF073B"/>
      </a:accent1>
      <a:accent2>
        <a:srgbClr val="ED7D31"/>
      </a:accent2>
      <a:accent3>
        <a:srgbClr val="6B9CA5"/>
      </a:accent3>
      <a:accent4>
        <a:srgbClr val="FF8EAF"/>
      </a:accent4>
      <a:accent5>
        <a:srgbClr val="373069"/>
      </a:accent5>
      <a:accent6>
        <a:srgbClr val="A6C3C9"/>
      </a:accent6>
      <a:hlink>
        <a:srgbClr val="CF073B"/>
      </a:hlink>
      <a:folHlink>
        <a:srgbClr val="3730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B470D95921E2F4B9BCC17D93154525A" ma:contentTypeVersion="9" ma:contentTypeDescription="Luo uusi asiakirja." ma:contentTypeScope="" ma:versionID="d53eb9830993bd84b47a9b91420848aa">
  <xsd:schema xmlns:xsd="http://www.w3.org/2001/XMLSchema" xmlns:xs="http://www.w3.org/2001/XMLSchema" xmlns:p="http://schemas.microsoft.com/office/2006/metadata/properties" xmlns:ns2="23663660-148f-481d-a67e-52323db5ebe6" targetNamespace="http://schemas.microsoft.com/office/2006/metadata/properties" ma:root="true" ma:fieldsID="4a40954eb643f0c3fec1524431feede2" ns2:_="">
    <xsd:import namespace="23663660-148f-481d-a67e-52323db5eb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63660-148f-481d-a67e-52323db5e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30f9b8a-d809-4c8e-8ef4-cd670670f20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663660-148f-481d-a67e-52323db5eb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32A9A7-D9AB-4981-A2A6-D297B3AFDE42}">
  <ds:schemaRefs>
    <ds:schemaRef ds:uri="http://schemas.microsoft.com/sharepoint/v3/contenttype/forms"/>
  </ds:schemaRefs>
</ds:datastoreItem>
</file>

<file path=customXml/itemProps2.xml><?xml version="1.0" encoding="utf-8"?>
<ds:datastoreItem xmlns:ds="http://schemas.openxmlformats.org/officeDocument/2006/customXml" ds:itemID="{D6F8603E-C63A-4CE4-983F-1ABED8728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663660-148f-481d-a67e-52323db5eb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3640BA-4084-4BE0-B2AE-31238713AD9E}">
  <ds:schemaRefs>
    <ds:schemaRef ds:uri="http://schemas.microsoft.com/office/2006/metadata/properties"/>
    <ds:schemaRef ds:uri="http://purl.org/dc/terms/"/>
    <ds:schemaRef ds:uri="http://purl.org/dc/elements/1.1/"/>
    <ds:schemaRef ds:uri="http://schemas.openxmlformats.org/package/2006/metadata/core-properties"/>
    <ds:schemaRef ds:uri="953f766a-7948-4423-b25f-3a94a28d150f"/>
    <ds:schemaRef ds:uri="http://schemas.microsoft.com/office/2006/documentManagement/types"/>
    <ds:schemaRef ds:uri="http://purl.org/dc/dcmitype/"/>
    <ds:schemaRef ds:uri="http://schemas.microsoft.com/office/infopath/2007/PartnerControls"/>
    <ds:schemaRef ds:uri="303f3536-14f1-49eb-b205-8ce406e206ef"/>
    <ds:schemaRef ds:uri="http://www.w3.org/XML/1998/namespace"/>
    <ds:schemaRef ds:uri="23663660-148f-481d-a67e-52323db5ebe6"/>
  </ds:schemaRefs>
</ds:datastoreItem>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Laajakuva</PresentationFormat>
  <Paragraphs>152</Paragraphs>
  <Slides>43</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43</vt:i4>
      </vt:variant>
    </vt:vector>
  </HeadingPairs>
  <TitlesOfParts>
    <vt:vector size="50" baseType="lpstr">
      <vt:lpstr>Arial</vt:lpstr>
      <vt:lpstr>Arial Unicode MS</vt:lpstr>
      <vt:lpstr>Barlow Condensed</vt:lpstr>
      <vt:lpstr>Calibri</vt:lpstr>
      <vt:lpstr>PT Sans</vt:lpstr>
      <vt:lpstr>Righteous</vt:lpstr>
      <vt:lpstr>Office-teema</vt:lpstr>
      <vt:lpstr>Yksityisen sosiaalipalvelualan Uuden 1.1.2026-30.4.2028 sopimuksen esittely </vt:lpstr>
      <vt:lpstr>Yleisesti palkkaratkaisusta</vt:lpstr>
      <vt:lpstr>Yleisesti palkkaratkaisusta</vt:lpstr>
      <vt:lpstr>Korotukset 2026</vt:lpstr>
      <vt:lpstr>1.9.kohdennukset alarajoihin</vt:lpstr>
      <vt:lpstr>1.9.2026 Korotukset palveluslisäportaisiin</vt:lpstr>
      <vt:lpstr>Pk-seutu</vt:lpstr>
      <vt:lpstr>Palvelusvuosiprosentit pk seutu</vt:lpstr>
      <vt:lpstr>Muu suomi</vt:lpstr>
      <vt:lpstr>Palveluslisäprosentit muu suomi</vt:lpstr>
      <vt:lpstr>Palkkataulukko 2026 korotusten jälkeen pk seutu</vt:lpstr>
      <vt:lpstr>Muu suomi</vt:lpstr>
      <vt:lpstr>Korotukset 2027</vt:lpstr>
      <vt:lpstr>Palkkataulukko 2027 pk</vt:lpstr>
      <vt:lpstr>Palkkataulukko 2027 Muu suomi</vt:lpstr>
      <vt:lpstr>Kaikki korotukset €</vt:lpstr>
      <vt:lpstr>Kaikki korotukset €</vt:lpstr>
      <vt:lpstr>Muut korotukset</vt:lpstr>
      <vt:lpstr>3 § Työsuhteen alkaminen  </vt:lpstr>
      <vt:lpstr>Lisätään työehtosopimuksen 3 §:n 3.3 kohtaan uusi soveltamisohje seuraavasti: </vt:lpstr>
      <vt:lpstr>4 § Työsuhteen päättyminen </vt:lpstr>
      <vt:lpstr>4 § Työsuhteen päättyminen </vt:lpstr>
      <vt:lpstr>4 § Työsuhteen päättyminen </vt:lpstr>
      <vt:lpstr>6 § Työaika </vt:lpstr>
      <vt:lpstr>Lisätään työehtosopimuksen 6 §:n 12. kohdan soveltamisohjeeseen viimeinen lause seuraavasti: </vt:lpstr>
      <vt:lpstr>Lisätään työehtosopimuksen 6 §:n 13. kohtaan kaksi uutta kappaletta seuraavasti: </vt:lpstr>
      <vt:lpstr>Lisätään työehtosopimuksen 6 §:n 13. kohtaan kaksi uutta kappaletta seuraavasti:</vt:lpstr>
      <vt:lpstr>18 § Vuosiloma </vt:lpstr>
      <vt:lpstr>18 § Vuosiloma </vt:lpstr>
      <vt:lpstr>19 § Lomaraha  </vt:lpstr>
      <vt:lpstr>  22 § Lyhyt tilapäinen poissaolo  </vt:lpstr>
      <vt:lpstr>23 § Erityisraskaus-, raskaus- ja vanhempainvapaa, hoitovapaa ja omaishoitovapaa </vt:lpstr>
      <vt:lpstr>25 § Suojavaatetus  </vt:lpstr>
      <vt:lpstr>32 § Erimielisyyksien ratkaiseminen </vt:lpstr>
      <vt:lpstr>luottamusmiessopimus</vt:lpstr>
      <vt:lpstr>TSV sopimus</vt:lpstr>
      <vt:lpstr>työryhmät</vt:lpstr>
      <vt:lpstr>MUUT SOVITTAVAT ASIAT</vt:lpstr>
      <vt:lpstr>Yhteistyö työpaikkojen tueksi </vt:lpstr>
      <vt:lpstr>Neuvotteluosapuolten yhdenvertaisuus- ja tasa-arvotyö</vt:lpstr>
      <vt:lpstr>Neuvotteluosapuolten yhdenvertaisuus- ja tasa-arvotyö </vt:lpstr>
      <vt:lpstr>Neuvotteluosapuolten yhdenvertaisuus- ja tasa-arvotyö </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Terävä Tarja</dc:creator>
  <cp:lastModifiedBy>Heromaa-Karjalainen Siru</cp:lastModifiedBy>
  <cp:revision>111</cp:revision>
  <dcterms:created xsi:type="dcterms:W3CDTF">2024-02-02T14:35:43Z</dcterms:created>
  <dcterms:modified xsi:type="dcterms:W3CDTF">2026-03-30T09:00:11Z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0x010100AB470D95921E2F4B9BCC17D93154525A</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{"FileActivityType":"9","FileActivityTimeStamp":"2024-03-15T11.05.04.110Z","FileActivityUsersOnPage":[{"DisplayName":"Tuominen Laura","Id":"laura.tuominen@jhl.fi"}],"FileActivityNavigationId":null}</vt:lpwstr>
  </property>
  <property fmtid="{D5CDD505-2E9C-101B-9397-08002B2CF9AE}" pid="7" name="TriggerFlowInfo">
    <vt:lpwstr/>
  </property>
</Properties>
</file>