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83" r:id="rId6"/>
    <p:sldId id="271" r:id="rId7"/>
    <p:sldId id="285" r:id="rId8"/>
    <p:sldId id="286" r:id="rId9"/>
    <p:sldId id="287" r:id="rId10"/>
    <p:sldId id="288" r:id="rId11"/>
    <p:sldId id="289" r:id="rId12"/>
    <p:sldId id="290" r:id="rId13"/>
    <p:sldId id="292" r:id="rId14"/>
    <p:sldId id="291" r:id="rId15"/>
    <p:sldId id="272" r:id="rId16"/>
    <p:sldId id="293" r:id="rId17"/>
    <p:sldId id="294" r:id="rId18"/>
    <p:sldId id="275" r:id="rId19"/>
    <p:sldId id="282" r:id="rId20"/>
    <p:sldId id="277" r:id="rId21"/>
    <p:sldId id="278" r:id="rId22"/>
    <p:sldId id="276"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unainen-Vainio Tanja" userId="e889ed04-7707-4cac-93f3-47f4c0b14176" providerId="ADAL" clId="{DC688BCA-E008-45AC-864F-F34305970F39}"/>
    <pc:docChg chg="delSld">
      <pc:chgData name="Tuunainen-Vainio Tanja" userId="e889ed04-7707-4cac-93f3-47f4c0b14176" providerId="ADAL" clId="{DC688BCA-E008-45AC-864F-F34305970F39}" dt="2023-06-15T06:57:38.117" v="2" actId="47"/>
      <pc:docMkLst>
        <pc:docMk/>
      </pc:docMkLst>
      <pc:sldChg chg="del">
        <pc:chgData name="Tuunainen-Vainio Tanja" userId="e889ed04-7707-4cac-93f3-47f4c0b14176" providerId="ADAL" clId="{DC688BCA-E008-45AC-864F-F34305970F39}" dt="2023-06-15T06:50:53.533" v="0" actId="2696"/>
        <pc:sldMkLst>
          <pc:docMk/>
          <pc:sldMk cId="507336082" sldId="256"/>
        </pc:sldMkLst>
      </pc:sldChg>
      <pc:sldChg chg="del">
        <pc:chgData name="Tuunainen-Vainio Tanja" userId="e889ed04-7707-4cac-93f3-47f4c0b14176" providerId="ADAL" clId="{DC688BCA-E008-45AC-864F-F34305970F39}" dt="2023-06-15T06:57:35.194" v="1" actId="47"/>
        <pc:sldMkLst>
          <pc:docMk/>
          <pc:sldMk cId="4000533786" sldId="263"/>
        </pc:sldMkLst>
      </pc:sldChg>
      <pc:sldChg chg="del">
        <pc:chgData name="Tuunainen-Vainio Tanja" userId="e889ed04-7707-4cac-93f3-47f4c0b14176" providerId="ADAL" clId="{DC688BCA-E008-45AC-864F-F34305970F39}" dt="2023-06-15T06:57:38.117" v="2" actId="47"/>
        <pc:sldMkLst>
          <pc:docMk/>
          <pc:sldMk cId="2037798129" sldId="269"/>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GRAAFINEN KANS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0418C09B-7224-A22A-6841-AA81513DC9D7}"/>
              </a:ext>
            </a:extLst>
          </p:cNvPr>
          <p:cNvPicPr>
            <a:picLocks noChangeAspect="1"/>
          </p:cNvPicPr>
          <p:nvPr/>
        </p:nvPicPr>
        <p:blipFill>
          <a:blip r:embed="rId3"/>
          <a:stretch>
            <a:fillRect/>
          </a:stretch>
        </p:blipFill>
        <p:spPr>
          <a:xfrm>
            <a:off x="133351" y="6165080"/>
            <a:ext cx="845766" cy="675396"/>
          </a:xfrm>
          <a:prstGeom prst="rect">
            <a:avLst/>
          </a:prstGeom>
        </p:spPr>
      </p:pic>
    </p:spTree>
    <p:extLst>
      <p:ext uri="{BB962C8B-B14F-4D97-AF65-F5344CB8AC3E}">
        <p14:creationId xmlns:p14="http://schemas.microsoft.com/office/powerpoint/2010/main" val="145034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OLLINEN KANS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710B76-3679-3E40-B9EE-1F2A7D69E8F7}"/>
              </a:ext>
            </a:extLst>
          </p:cNvPr>
          <p:cNvSpPr>
            <a:spLocks noGrp="1"/>
          </p:cNvSpPr>
          <p:nvPr>
            <p:ph type="ctrTitle" hasCustomPrompt="1"/>
          </p:nvPr>
        </p:nvSpPr>
        <p:spPr>
          <a:xfrm>
            <a:off x="609599" y="1652952"/>
            <a:ext cx="10585940" cy="3436776"/>
          </a:xfrm>
          <a:prstGeom prst="rect">
            <a:avLst/>
          </a:prstGeom>
        </p:spPr>
        <p:txBody>
          <a:bodyPr anchor="b">
            <a:normAutofit/>
          </a:bodyPr>
          <a:lstStyle>
            <a:lvl1pPr algn="l">
              <a:defRPr sz="7000">
                <a:solidFill>
                  <a:schemeClr val="bg1"/>
                </a:solidFill>
              </a:defRPr>
            </a:lvl1pPr>
          </a:lstStyle>
          <a:p>
            <a:r>
              <a:rPr lang="fi-FI"/>
              <a:t>SUOMEN SUURIN HYVINVOINTIALOJEN</a:t>
            </a:r>
            <a:br>
              <a:rPr lang="fi-FI"/>
            </a:br>
            <a:r>
              <a:rPr lang="fi-FI"/>
              <a:t>AMMATTILIITTO</a:t>
            </a:r>
          </a:p>
        </p:txBody>
      </p:sp>
      <p:sp>
        <p:nvSpPr>
          <p:cNvPr id="3" name="Alaotsikko 2">
            <a:extLst>
              <a:ext uri="{FF2B5EF4-FFF2-40B4-BE49-F238E27FC236}">
                <a16:creationId xmlns:a16="http://schemas.microsoft.com/office/drawing/2014/main" id="{D7088DB0-37DA-9742-B184-832BD476BE24}"/>
              </a:ext>
            </a:extLst>
          </p:cNvPr>
          <p:cNvSpPr>
            <a:spLocks noGrp="1"/>
          </p:cNvSpPr>
          <p:nvPr>
            <p:ph type="subTitle" idx="1" hasCustomPrompt="1"/>
          </p:nvPr>
        </p:nvSpPr>
        <p:spPr>
          <a:xfrm>
            <a:off x="609600" y="5181803"/>
            <a:ext cx="6752492" cy="52733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alaotsikkoa napsauttamalla</a:t>
            </a:r>
          </a:p>
        </p:txBody>
      </p:sp>
      <p:pic>
        <p:nvPicPr>
          <p:cNvPr id="8" name="Kuva 7">
            <a:extLst>
              <a:ext uri="{FF2B5EF4-FFF2-40B4-BE49-F238E27FC236}">
                <a16:creationId xmlns:a16="http://schemas.microsoft.com/office/drawing/2014/main" id="{0181956D-EE66-F341-A974-73487EEA06B4}"/>
              </a:ext>
            </a:extLst>
          </p:cNvPr>
          <p:cNvPicPr>
            <a:picLocks noChangeAspect="1"/>
          </p:cNvPicPr>
          <p:nvPr/>
        </p:nvPicPr>
        <p:blipFill>
          <a:blip r:embed="rId3"/>
          <a:stretch>
            <a:fillRect/>
          </a:stretch>
        </p:blipFill>
        <p:spPr>
          <a:xfrm>
            <a:off x="9943103" y="241107"/>
            <a:ext cx="1993490" cy="1097205"/>
          </a:xfrm>
          <a:prstGeom prst="rect">
            <a:avLst/>
          </a:prstGeom>
        </p:spPr>
      </p:pic>
      <p:pic>
        <p:nvPicPr>
          <p:cNvPr id="4" name="Kuva 3" descr="Kuva, joka sisältää kohteen teksti&#10;&#10;Kuvaus luotu automaattisesti">
            <a:extLst>
              <a:ext uri="{FF2B5EF4-FFF2-40B4-BE49-F238E27FC236}">
                <a16:creationId xmlns:a16="http://schemas.microsoft.com/office/drawing/2014/main" id="{95CA3101-D54B-3597-5695-B8A2F5197440}"/>
              </a:ext>
            </a:extLst>
          </p:cNvPr>
          <p:cNvPicPr>
            <a:picLocks noChangeAspect="1"/>
          </p:cNvPicPr>
          <p:nvPr/>
        </p:nvPicPr>
        <p:blipFill>
          <a:blip r:embed="rId4"/>
          <a:stretch>
            <a:fillRect/>
          </a:stretch>
        </p:blipFill>
        <p:spPr>
          <a:xfrm>
            <a:off x="133351" y="6165080"/>
            <a:ext cx="845766" cy="675396"/>
          </a:xfrm>
          <a:prstGeom prst="rect">
            <a:avLst/>
          </a:prstGeom>
        </p:spPr>
      </p:pic>
    </p:spTree>
    <p:extLst>
      <p:ext uri="{BB962C8B-B14F-4D97-AF65-F5344CB8AC3E}">
        <p14:creationId xmlns:p14="http://schemas.microsoft.com/office/powerpoint/2010/main" val="278750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710B76-3679-3E40-B9EE-1F2A7D69E8F7}"/>
              </a:ext>
            </a:extLst>
          </p:cNvPr>
          <p:cNvSpPr>
            <a:spLocks noGrp="1"/>
          </p:cNvSpPr>
          <p:nvPr>
            <p:ph type="ctrTitle" hasCustomPrompt="1"/>
          </p:nvPr>
        </p:nvSpPr>
        <p:spPr>
          <a:xfrm>
            <a:off x="1524000" y="1653709"/>
            <a:ext cx="9144000" cy="2387600"/>
          </a:xfrm>
          <a:prstGeom prst="rect">
            <a:avLst/>
          </a:prstGeom>
        </p:spPr>
        <p:txBody>
          <a:bodyPr anchor="b"/>
          <a:lstStyle>
            <a:lvl1pPr algn="ctr">
              <a:defRPr sz="6000">
                <a:solidFill>
                  <a:schemeClr val="bg1"/>
                </a:solidFill>
              </a:defRPr>
            </a:lvl1pPr>
          </a:lstStyle>
          <a:p>
            <a:r>
              <a:rPr lang="fi-FI"/>
              <a:t>Muokkaa otsikkoa napsauttamalla</a:t>
            </a:r>
          </a:p>
        </p:txBody>
      </p:sp>
      <p:sp>
        <p:nvSpPr>
          <p:cNvPr id="3" name="Alaotsikko 2">
            <a:extLst>
              <a:ext uri="{FF2B5EF4-FFF2-40B4-BE49-F238E27FC236}">
                <a16:creationId xmlns:a16="http://schemas.microsoft.com/office/drawing/2014/main" id="{D7088DB0-37DA-9742-B184-832BD476BE24}"/>
              </a:ext>
            </a:extLst>
          </p:cNvPr>
          <p:cNvSpPr>
            <a:spLocks noGrp="1"/>
          </p:cNvSpPr>
          <p:nvPr>
            <p:ph type="subTitle" idx="1" hasCustomPrompt="1"/>
          </p:nvPr>
        </p:nvSpPr>
        <p:spPr>
          <a:xfrm>
            <a:off x="1524000" y="4133384"/>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alaotsikkoa napsauttamalla</a:t>
            </a:r>
          </a:p>
        </p:txBody>
      </p:sp>
      <p:pic>
        <p:nvPicPr>
          <p:cNvPr id="7" name="Kuva 6">
            <a:extLst>
              <a:ext uri="{FF2B5EF4-FFF2-40B4-BE49-F238E27FC236}">
                <a16:creationId xmlns:a16="http://schemas.microsoft.com/office/drawing/2014/main" id="{D8952A3E-F879-5743-8327-3F1341D34143}"/>
              </a:ext>
            </a:extLst>
          </p:cNvPr>
          <p:cNvPicPr>
            <a:picLocks noChangeAspect="1"/>
          </p:cNvPicPr>
          <p:nvPr/>
        </p:nvPicPr>
        <p:blipFill>
          <a:blip r:embed="rId3"/>
          <a:stretch>
            <a:fillRect/>
          </a:stretch>
        </p:blipFill>
        <p:spPr>
          <a:xfrm>
            <a:off x="224414" y="192476"/>
            <a:ext cx="1237801" cy="681277"/>
          </a:xfrm>
          <a:prstGeom prst="rect">
            <a:avLst/>
          </a:prstGeom>
        </p:spPr>
      </p:pic>
    </p:spTree>
    <p:extLst>
      <p:ext uri="{BB962C8B-B14F-4D97-AF65-F5344CB8AC3E}">
        <p14:creationId xmlns:p14="http://schemas.microsoft.com/office/powerpoint/2010/main" val="104229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teksti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28E313-8963-E641-9DB2-7A5D95225A02}"/>
              </a:ext>
            </a:extLst>
          </p:cNvPr>
          <p:cNvSpPr>
            <a:spLocks noGrp="1"/>
          </p:cNvSpPr>
          <p:nvPr>
            <p:ph type="title" hasCustomPrompt="1"/>
          </p:nvPr>
        </p:nvSpPr>
        <p:spPr>
          <a:xfrm>
            <a:off x="463061" y="544512"/>
            <a:ext cx="10102235" cy="1325563"/>
          </a:xfrm>
          <a:prstGeom prst="rect">
            <a:avLst/>
          </a:prstGeom>
        </p:spPr>
        <p:txBody>
          <a:bodyPr/>
          <a:lstStyle>
            <a:lvl1pPr>
              <a:defRPr>
                <a:solidFill>
                  <a:schemeClr val="tx2"/>
                </a:solidFill>
              </a:defRPr>
            </a:lvl1pPr>
          </a:lstStyle>
          <a:p>
            <a:r>
              <a:rPr lang="fi-FI"/>
              <a:t>Muokkaa otsikkoa </a:t>
            </a:r>
            <a:br>
              <a:rPr lang="fi-FI"/>
            </a:br>
            <a:r>
              <a:rPr lang="fi-FI"/>
              <a:t>napsauttamalla</a:t>
            </a:r>
          </a:p>
        </p:txBody>
      </p:sp>
      <p:sp>
        <p:nvSpPr>
          <p:cNvPr id="3" name="Sisällön paikkamerkki 2">
            <a:extLst>
              <a:ext uri="{FF2B5EF4-FFF2-40B4-BE49-F238E27FC236}">
                <a16:creationId xmlns:a16="http://schemas.microsoft.com/office/drawing/2014/main" id="{358B025A-21B1-7B41-93FE-A90336EB7344}"/>
              </a:ext>
            </a:extLst>
          </p:cNvPr>
          <p:cNvSpPr>
            <a:spLocks noGrp="1"/>
          </p:cNvSpPr>
          <p:nvPr>
            <p:ph idx="1" hasCustomPrompt="1"/>
          </p:nvPr>
        </p:nvSpPr>
        <p:spPr>
          <a:xfrm>
            <a:off x="463061" y="2005012"/>
            <a:ext cx="10102235" cy="351655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i-FI"/>
              <a:t>Muokkaa tekstiä napsauttamalla, 1. taso</a:t>
            </a:r>
          </a:p>
          <a:p>
            <a:pPr lvl="1"/>
            <a:r>
              <a:rPr lang="fi-FI"/>
              <a:t>2. taso</a:t>
            </a:r>
          </a:p>
          <a:p>
            <a:pPr lvl="2"/>
            <a:r>
              <a:rPr lang="fi-FI"/>
              <a:t>3. taso</a:t>
            </a:r>
          </a:p>
          <a:p>
            <a:pPr lvl="3"/>
            <a:r>
              <a:rPr lang="fi-FI"/>
              <a:t>4. taso</a:t>
            </a:r>
          </a:p>
          <a:p>
            <a:pPr lvl="4"/>
            <a:r>
              <a:rPr lang="fi-FI"/>
              <a:t>5. taso</a:t>
            </a:r>
          </a:p>
        </p:txBody>
      </p:sp>
      <p:sp>
        <p:nvSpPr>
          <p:cNvPr id="17" name="Päivämäärän paikkamerkki 16">
            <a:extLst>
              <a:ext uri="{FF2B5EF4-FFF2-40B4-BE49-F238E27FC236}">
                <a16:creationId xmlns:a16="http://schemas.microsoft.com/office/drawing/2014/main" id="{929991FC-DE06-FF46-BCE9-24D41D32EDEE}"/>
              </a:ext>
            </a:extLst>
          </p:cNvPr>
          <p:cNvSpPr>
            <a:spLocks noGrp="1"/>
          </p:cNvSpPr>
          <p:nvPr>
            <p:ph type="dt" sz="half" idx="10"/>
          </p:nvPr>
        </p:nvSpPr>
        <p:spPr/>
        <p:txBody>
          <a:bodyPr/>
          <a:lstStyle/>
          <a:p>
            <a:endParaRPr lang="fi-FI"/>
          </a:p>
        </p:txBody>
      </p:sp>
      <p:sp>
        <p:nvSpPr>
          <p:cNvPr id="18" name="Alatunnisteen paikkamerkki 17">
            <a:extLst>
              <a:ext uri="{FF2B5EF4-FFF2-40B4-BE49-F238E27FC236}">
                <a16:creationId xmlns:a16="http://schemas.microsoft.com/office/drawing/2014/main" id="{39DEF882-71F6-4144-A962-88628C5EF34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88486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 ja 2 tekstikappaletta vierekkä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436F18A-3B04-CF44-BB8D-AB7157F295BF}"/>
              </a:ext>
            </a:extLst>
          </p:cNvPr>
          <p:cNvSpPr>
            <a:spLocks noGrp="1"/>
          </p:cNvSpPr>
          <p:nvPr>
            <p:ph sz="half" idx="1" hasCustomPrompt="1"/>
          </p:nvPr>
        </p:nvSpPr>
        <p:spPr>
          <a:xfrm>
            <a:off x="463061" y="2016368"/>
            <a:ext cx="5043217" cy="3505201"/>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i-FI"/>
              <a:t>Muokkaa tekstiä napsauttamalla, 1. taso</a:t>
            </a:r>
          </a:p>
          <a:p>
            <a:pPr lvl="1"/>
            <a:r>
              <a:rPr lang="fi-FI"/>
              <a:t>2. taso</a:t>
            </a:r>
          </a:p>
          <a:p>
            <a:pPr lvl="2"/>
            <a:r>
              <a:rPr lang="fi-FI"/>
              <a:t>3. taso</a:t>
            </a:r>
          </a:p>
          <a:p>
            <a:pPr lvl="3"/>
            <a:r>
              <a:rPr lang="fi-FI"/>
              <a:t>4. taso</a:t>
            </a:r>
          </a:p>
          <a:p>
            <a:pPr lvl="4"/>
            <a:r>
              <a:rPr lang="fi-FI"/>
              <a:t>5. taso</a:t>
            </a:r>
          </a:p>
        </p:txBody>
      </p:sp>
      <p:sp>
        <p:nvSpPr>
          <p:cNvPr id="4" name="Sisällön paikkamerkki 3">
            <a:extLst>
              <a:ext uri="{FF2B5EF4-FFF2-40B4-BE49-F238E27FC236}">
                <a16:creationId xmlns:a16="http://schemas.microsoft.com/office/drawing/2014/main" id="{AC269ED7-B6D3-9042-A52C-57F30D6508A6}"/>
              </a:ext>
            </a:extLst>
          </p:cNvPr>
          <p:cNvSpPr>
            <a:spLocks noGrp="1"/>
          </p:cNvSpPr>
          <p:nvPr>
            <p:ph sz="half" idx="2" hasCustomPrompt="1"/>
          </p:nvPr>
        </p:nvSpPr>
        <p:spPr>
          <a:xfrm>
            <a:off x="5651287" y="2016368"/>
            <a:ext cx="5043217" cy="3505201"/>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i-FI"/>
              <a:t>Muokkaa tekstiä napsauttamalla, 1. taso</a:t>
            </a:r>
          </a:p>
          <a:p>
            <a:pPr lvl="1"/>
            <a:r>
              <a:rPr lang="fi-FI"/>
              <a:t>2. taso</a:t>
            </a:r>
          </a:p>
          <a:p>
            <a:pPr lvl="2"/>
            <a:r>
              <a:rPr lang="fi-FI"/>
              <a:t>3. taso</a:t>
            </a:r>
          </a:p>
          <a:p>
            <a:pPr lvl="3"/>
            <a:r>
              <a:rPr lang="fi-FI"/>
              <a:t>4. taso</a:t>
            </a:r>
          </a:p>
          <a:p>
            <a:pPr lvl="4"/>
            <a:r>
              <a:rPr lang="fi-FI"/>
              <a:t>5. taso</a:t>
            </a:r>
          </a:p>
        </p:txBody>
      </p:sp>
      <p:sp>
        <p:nvSpPr>
          <p:cNvPr id="13" name="Otsikko 1">
            <a:extLst>
              <a:ext uri="{FF2B5EF4-FFF2-40B4-BE49-F238E27FC236}">
                <a16:creationId xmlns:a16="http://schemas.microsoft.com/office/drawing/2014/main" id="{BEB40579-4BAF-C24F-85EA-34A32DE4F2F5}"/>
              </a:ext>
            </a:extLst>
          </p:cNvPr>
          <p:cNvSpPr>
            <a:spLocks noGrp="1"/>
          </p:cNvSpPr>
          <p:nvPr>
            <p:ph type="title" hasCustomPrompt="1"/>
          </p:nvPr>
        </p:nvSpPr>
        <p:spPr>
          <a:xfrm>
            <a:off x="463061" y="544512"/>
            <a:ext cx="10231443" cy="1325563"/>
          </a:xfrm>
          <a:prstGeom prst="rect">
            <a:avLst/>
          </a:prstGeom>
        </p:spPr>
        <p:txBody>
          <a:bodyPr/>
          <a:lstStyle>
            <a:lvl1pPr>
              <a:defRPr>
                <a:solidFill>
                  <a:schemeClr val="tx2"/>
                </a:solidFill>
              </a:defRPr>
            </a:lvl1pPr>
          </a:lstStyle>
          <a:p>
            <a:r>
              <a:rPr lang="fi-FI"/>
              <a:t>Muokkaa otsikkoa </a:t>
            </a:r>
            <a:br>
              <a:rPr lang="fi-FI"/>
            </a:br>
            <a:r>
              <a:rPr lang="fi-FI"/>
              <a:t>napsauttamalla</a:t>
            </a:r>
          </a:p>
        </p:txBody>
      </p:sp>
      <p:sp>
        <p:nvSpPr>
          <p:cNvPr id="2" name="Päivämäärän paikkamerkki 1">
            <a:extLst>
              <a:ext uri="{FF2B5EF4-FFF2-40B4-BE49-F238E27FC236}">
                <a16:creationId xmlns:a16="http://schemas.microsoft.com/office/drawing/2014/main" id="{3ECD9432-E41F-4047-9FF2-C007D1E752F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964A6D51-D415-1349-8915-259A17935581}"/>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15705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2 tekstikappaletta vierekkäin värilliset väliotsik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28D5FC97-B087-6C48-871D-8E8FB3A994FA}"/>
              </a:ext>
            </a:extLst>
          </p:cNvPr>
          <p:cNvSpPr>
            <a:spLocks noGrp="1"/>
          </p:cNvSpPr>
          <p:nvPr>
            <p:ph type="body" idx="1" hasCustomPrompt="1"/>
          </p:nvPr>
        </p:nvSpPr>
        <p:spPr>
          <a:xfrm>
            <a:off x="463061" y="1893521"/>
            <a:ext cx="5157787" cy="823912"/>
          </a:xfrm>
        </p:spPr>
        <p:txBody>
          <a:bodyPr anchor="b"/>
          <a:lstStyle>
            <a:lvl1pPr marL="0" indent="0">
              <a:buNone/>
              <a:defRPr sz="2400" b="0" i="0">
                <a:solidFill>
                  <a:srgbClr val="6B9CA5"/>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tekstiä napsauttamalla</a:t>
            </a:r>
          </a:p>
        </p:txBody>
      </p:sp>
      <p:sp>
        <p:nvSpPr>
          <p:cNvPr id="4" name="Sisällön paikkamerkki 3">
            <a:extLst>
              <a:ext uri="{FF2B5EF4-FFF2-40B4-BE49-F238E27FC236}">
                <a16:creationId xmlns:a16="http://schemas.microsoft.com/office/drawing/2014/main" id="{F19D340E-3EBC-BA4D-BBA7-2270FF2019B1}"/>
              </a:ext>
            </a:extLst>
          </p:cNvPr>
          <p:cNvSpPr>
            <a:spLocks noGrp="1"/>
          </p:cNvSpPr>
          <p:nvPr>
            <p:ph sz="half" idx="2" hasCustomPrompt="1"/>
          </p:nvPr>
        </p:nvSpPr>
        <p:spPr>
          <a:xfrm>
            <a:off x="463061" y="2717434"/>
            <a:ext cx="5157787" cy="2804136"/>
          </a:xfrm>
        </p:spPr>
        <p:txBody>
          <a:bodyPr/>
          <a:lstStyle>
            <a:lvl1pPr>
              <a:buClr>
                <a:schemeClr val="accent2"/>
              </a:buClr>
              <a:defRPr sz="2600"/>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i-FI"/>
              <a:t>Muokkaa tekstiä napsauttamalla, 1. taso</a:t>
            </a:r>
          </a:p>
          <a:p>
            <a:pPr lvl="1"/>
            <a:r>
              <a:rPr lang="fi-FI"/>
              <a:t>2. taso</a:t>
            </a:r>
          </a:p>
          <a:p>
            <a:pPr lvl="2"/>
            <a:r>
              <a:rPr lang="fi-FI"/>
              <a:t>3. taso</a:t>
            </a:r>
          </a:p>
          <a:p>
            <a:pPr lvl="3"/>
            <a:r>
              <a:rPr lang="fi-FI"/>
              <a:t>4. taso</a:t>
            </a:r>
          </a:p>
          <a:p>
            <a:pPr lvl="4"/>
            <a:r>
              <a:rPr lang="fi-FI"/>
              <a:t>5. taso</a:t>
            </a:r>
          </a:p>
        </p:txBody>
      </p:sp>
      <p:sp>
        <p:nvSpPr>
          <p:cNvPr id="5" name="Tekstin paikkamerkki 4">
            <a:extLst>
              <a:ext uri="{FF2B5EF4-FFF2-40B4-BE49-F238E27FC236}">
                <a16:creationId xmlns:a16="http://schemas.microsoft.com/office/drawing/2014/main" id="{35C7ED1D-7FEC-6945-B505-DE4870C0DC46}"/>
              </a:ext>
            </a:extLst>
          </p:cNvPr>
          <p:cNvSpPr>
            <a:spLocks noGrp="1"/>
          </p:cNvSpPr>
          <p:nvPr>
            <p:ph type="body" sz="quarter" idx="3" hasCustomPrompt="1"/>
          </p:nvPr>
        </p:nvSpPr>
        <p:spPr>
          <a:xfrm>
            <a:off x="5720862" y="1893521"/>
            <a:ext cx="5157787" cy="823912"/>
          </a:xfrm>
        </p:spPr>
        <p:txBody>
          <a:bodyPr anchor="b">
            <a:normAutofit/>
          </a:bodyPr>
          <a:lstStyle>
            <a:lvl1pPr marL="0" indent="0">
              <a:buNone/>
              <a:defRPr lang="fi-FI" sz="2400" b="0" i="0" kern="1200" dirty="0">
                <a:solidFill>
                  <a:srgbClr val="6B9CA5"/>
                </a:solidFill>
                <a:latin typeface="Barlow Condensed SemiBold" panose="00000706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fi-FI"/>
              <a:t>Muokkaa tekstiä napsauttamalla</a:t>
            </a:r>
          </a:p>
        </p:txBody>
      </p:sp>
      <p:sp>
        <p:nvSpPr>
          <p:cNvPr id="6" name="Sisällön paikkamerkki 5">
            <a:extLst>
              <a:ext uri="{FF2B5EF4-FFF2-40B4-BE49-F238E27FC236}">
                <a16:creationId xmlns:a16="http://schemas.microsoft.com/office/drawing/2014/main" id="{7AB40E85-D181-4F4B-A30F-068F22F8815B}"/>
              </a:ext>
            </a:extLst>
          </p:cNvPr>
          <p:cNvSpPr>
            <a:spLocks noGrp="1"/>
          </p:cNvSpPr>
          <p:nvPr>
            <p:ph sz="quarter" idx="4" hasCustomPrompt="1"/>
          </p:nvPr>
        </p:nvSpPr>
        <p:spPr>
          <a:xfrm>
            <a:off x="5720862" y="2717433"/>
            <a:ext cx="5157787" cy="2804136"/>
          </a:xfrm>
        </p:spPr>
        <p:txBody>
          <a:bodyPr/>
          <a:lstStyle>
            <a:lvl1pPr>
              <a:buClr>
                <a:schemeClr val="accent2"/>
              </a:buClr>
              <a:defRPr sz="2600"/>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i-FI"/>
              <a:t>Muokkaa tekstiä napsauttamalla, 1. taso</a:t>
            </a:r>
          </a:p>
          <a:p>
            <a:pPr lvl="1"/>
            <a:r>
              <a:rPr lang="fi-FI"/>
              <a:t>2. taso</a:t>
            </a:r>
          </a:p>
          <a:p>
            <a:pPr lvl="2"/>
            <a:r>
              <a:rPr lang="fi-FI"/>
              <a:t>3. taso</a:t>
            </a:r>
          </a:p>
          <a:p>
            <a:pPr lvl="3"/>
            <a:r>
              <a:rPr lang="fi-FI"/>
              <a:t>4. taso</a:t>
            </a:r>
          </a:p>
          <a:p>
            <a:pPr lvl="4"/>
            <a:r>
              <a:rPr lang="fi-FI"/>
              <a:t>5. taso</a:t>
            </a:r>
          </a:p>
        </p:txBody>
      </p:sp>
      <p:sp>
        <p:nvSpPr>
          <p:cNvPr id="10" name="Otsikko 1">
            <a:extLst>
              <a:ext uri="{FF2B5EF4-FFF2-40B4-BE49-F238E27FC236}">
                <a16:creationId xmlns:a16="http://schemas.microsoft.com/office/drawing/2014/main" id="{3AB46581-FAC3-844B-A589-2D94E883C814}"/>
              </a:ext>
            </a:extLst>
          </p:cNvPr>
          <p:cNvSpPr>
            <a:spLocks noGrp="1"/>
          </p:cNvSpPr>
          <p:nvPr>
            <p:ph type="title" hasCustomPrompt="1"/>
          </p:nvPr>
        </p:nvSpPr>
        <p:spPr>
          <a:xfrm>
            <a:off x="463061" y="544512"/>
            <a:ext cx="10151930" cy="1325563"/>
          </a:xfrm>
          <a:prstGeom prst="rect">
            <a:avLst/>
          </a:prstGeom>
        </p:spPr>
        <p:txBody>
          <a:bodyPr/>
          <a:lstStyle>
            <a:lvl1pPr>
              <a:defRPr>
                <a:solidFill>
                  <a:schemeClr val="tx2"/>
                </a:solidFill>
              </a:defRPr>
            </a:lvl1pPr>
          </a:lstStyle>
          <a:p>
            <a:r>
              <a:rPr lang="fi-FI"/>
              <a:t>Muokkaa otsikkoa </a:t>
            </a:r>
            <a:br>
              <a:rPr lang="fi-FI"/>
            </a:br>
            <a:r>
              <a:rPr lang="fi-FI"/>
              <a:t>napsauttamalla</a:t>
            </a:r>
          </a:p>
        </p:txBody>
      </p:sp>
      <p:sp>
        <p:nvSpPr>
          <p:cNvPr id="2" name="Päivämäärän paikkamerkki 1">
            <a:extLst>
              <a:ext uri="{FF2B5EF4-FFF2-40B4-BE49-F238E27FC236}">
                <a16:creationId xmlns:a16="http://schemas.microsoft.com/office/drawing/2014/main" id="{185E5487-1B15-AB43-BA0D-C48B9B4EF177}"/>
              </a:ext>
            </a:extLst>
          </p:cNvPr>
          <p:cNvSpPr>
            <a:spLocks noGrp="1"/>
          </p:cNvSpPr>
          <p:nvPr>
            <p:ph type="dt" sz="half" idx="10"/>
          </p:nvPr>
        </p:nvSpPr>
        <p:spPr/>
        <p:txBody>
          <a:bodyPr/>
          <a:lstStyle/>
          <a:p>
            <a:endParaRPr lang="fi-FI"/>
          </a:p>
        </p:txBody>
      </p:sp>
      <p:sp>
        <p:nvSpPr>
          <p:cNvPr id="7" name="Alatunnisteen paikkamerkki 6">
            <a:extLst>
              <a:ext uri="{FF2B5EF4-FFF2-40B4-BE49-F238E27FC236}">
                <a16:creationId xmlns:a16="http://schemas.microsoft.com/office/drawing/2014/main" id="{305F7656-56B0-6A44-8DD7-67A576ED6BDD}"/>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60013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829E73C5-6AEB-A444-BAD5-229B06F31EEF}"/>
              </a:ext>
            </a:extLst>
          </p:cNvPr>
          <p:cNvSpPr>
            <a:spLocks noGrp="1"/>
          </p:cNvSpPr>
          <p:nvPr>
            <p:ph type="title" hasCustomPrompt="1"/>
          </p:nvPr>
        </p:nvSpPr>
        <p:spPr>
          <a:xfrm>
            <a:off x="463061" y="544512"/>
            <a:ext cx="10231443" cy="1325563"/>
          </a:xfrm>
          <a:prstGeom prst="rect">
            <a:avLst/>
          </a:prstGeom>
        </p:spPr>
        <p:txBody>
          <a:bodyPr/>
          <a:lstStyle>
            <a:lvl1pPr>
              <a:defRPr>
                <a:solidFill>
                  <a:schemeClr val="tx2"/>
                </a:solidFill>
              </a:defRPr>
            </a:lvl1pPr>
          </a:lstStyle>
          <a:p>
            <a:r>
              <a:rPr lang="fi-FI"/>
              <a:t>Muokkaa otsikkoa </a:t>
            </a:r>
            <a:br>
              <a:rPr lang="fi-FI"/>
            </a:br>
            <a:r>
              <a:rPr lang="fi-FI"/>
              <a:t>napsauttamalla</a:t>
            </a:r>
          </a:p>
        </p:txBody>
      </p:sp>
      <p:sp>
        <p:nvSpPr>
          <p:cNvPr id="2" name="Päivämäärän paikkamerkki 1">
            <a:extLst>
              <a:ext uri="{FF2B5EF4-FFF2-40B4-BE49-F238E27FC236}">
                <a16:creationId xmlns:a16="http://schemas.microsoft.com/office/drawing/2014/main" id="{0C1C1550-0E08-DA42-8A41-91E1C25246BC}"/>
              </a:ext>
            </a:extLst>
          </p:cNvPr>
          <p:cNvSpPr>
            <a:spLocks noGrp="1"/>
          </p:cNvSpPr>
          <p:nvPr>
            <p:ph type="dt" sz="half" idx="10"/>
          </p:nvPr>
        </p:nvSpPr>
        <p:spPr/>
        <p:txBody>
          <a:bodyPr/>
          <a:lstStyle/>
          <a:p>
            <a:endParaRPr lang="fi-FI"/>
          </a:p>
        </p:txBody>
      </p:sp>
      <p:sp>
        <p:nvSpPr>
          <p:cNvPr id="3" name="Alatunnisteen paikkamerkki 2">
            <a:extLst>
              <a:ext uri="{FF2B5EF4-FFF2-40B4-BE49-F238E27FC236}">
                <a16:creationId xmlns:a16="http://schemas.microsoft.com/office/drawing/2014/main" id="{26618264-3F4E-D34A-BFD9-CE8083D5FD63}"/>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42157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ä vasemmalla Kuva oike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883068-83DC-5D46-8C51-18D39A20B5E1}"/>
              </a:ext>
            </a:extLst>
          </p:cNvPr>
          <p:cNvSpPr>
            <a:spLocks noGrp="1"/>
          </p:cNvSpPr>
          <p:nvPr>
            <p:ph type="title" hasCustomPrompt="1"/>
          </p:nvPr>
        </p:nvSpPr>
        <p:spPr>
          <a:xfrm>
            <a:off x="463061" y="457200"/>
            <a:ext cx="3932237" cy="1600200"/>
          </a:xfrm>
          <a:prstGeom prst="rect">
            <a:avLst/>
          </a:prstGeom>
        </p:spPr>
        <p:txBody>
          <a:bodyPr anchor="b"/>
          <a:lstStyle>
            <a:lvl1pPr>
              <a:defRPr sz="3200">
                <a:solidFill>
                  <a:schemeClr val="tx2"/>
                </a:solidFill>
              </a:defRPr>
            </a:lvl1pPr>
          </a:lstStyle>
          <a:p>
            <a:r>
              <a:rPr lang="fi-FI"/>
              <a:t>Muokkaa otsikkoa </a:t>
            </a:r>
            <a:br>
              <a:rPr lang="fi-FI"/>
            </a:br>
            <a:r>
              <a:rPr lang="fi-FI"/>
              <a:t>napsauttamalla</a:t>
            </a:r>
          </a:p>
        </p:txBody>
      </p:sp>
      <p:sp>
        <p:nvSpPr>
          <p:cNvPr id="3" name="Kuvan paikkamerkki 2">
            <a:extLst>
              <a:ext uri="{FF2B5EF4-FFF2-40B4-BE49-F238E27FC236}">
                <a16:creationId xmlns:a16="http://schemas.microsoft.com/office/drawing/2014/main" id="{F6F02E0F-02D2-A64B-936E-E2A2539DA754}"/>
              </a:ext>
            </a:extLst>
          </p:cNvPr>
          <p:cNvSpPr>
            <a:spLocks noGrp="1"/>
          </p:cNvSpPr>
          <p:nvPr>
            <p:ph type="pic" idx="1"/>
          </p:nvPr>
        </p:nvSpPr>
        <p:spPr>
          <a:xfrm>
            <a:off x="4603323" y="457200"/>
            <a:ext cx="6046091" cy="50643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6DBBECAB-BBC4-9442-9335-C2F7636829FB}"/>
              </a:ext>
            </a:extLst>
          </p:cNvPr>
          <p:cNvSpPr>
            <a:spLocks noGrp="1"/>
          </p:cNvSpPr>
          <p:nvPr>
            <p:ph type="body" sz="half" idx="2" hasCustomPrompt="1"/>
          </p:nvPr>
        </p:nvSpPr>
        <p:spPr>
          <a:xfrm>
            <a:off x="463062" y="2057400"/>
            <a:ext cx="3932236" cy="34641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tekstiä napsauttamalla</a:t>
            </a:r>
          </a:p>
        </p:txBody>
      </p:sp>
      <p:sp>
        <p:nvSpPr>
          <p:cNvPr id="5" name="Päivämäärän paikkamerkki 4">
            <a:extLst>
              <a:ext uri="{FF2B5EF4-FFF2-40B4-BE49-F238E27FC236}">
                <a16:creationId xmlns:a16="http://schemas.microsoft.com/office/drawing/2014/main" id="{AE4DFE93-0403-B844-9598-E792D4A0E120}"/>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4C05A52B-D5C1-A74F-ADBB-6E8BB2A879D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57455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D2B43400-0914-3F4E-9E7E-8DD1C7E815CD}"/>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690F5FAE-EF47-4D47-9A30-F9CD64E68B94}"/>
              </a:ext>
            </a:extLst>
          </p:cNvPr>
          <p:cNvSpPr>
            <a:spLocks noGrp="1"/>
          </p:cNvSpPr>
          <p:nvPr>
            <p:ph type="ftr" sz="quarter" idx="11"/>
          </p:nvPr>
        </p:nvSpPr>
        <p:spPr/>
        <p:txBody>
          <a:bodyPr/>
          <a:lstStyle/>
          <a:p>
            <a:endParaRPr lang="fi-FI"/>
          </a:p>
        </p:txBody>
      </p:sp>
      <p:sp>
        <p:nvSpPr>
          <p:cNvPr id="2" name="Otsikko 1">
            <a:extLst>
              <a:ext uri="{FF2B5EF4-FFF2-40B4-BE49-F238E27FC236}">
                <a16:creationId xmlns:a16="http://schemas.microsoft.com/office/drawing/2014/main" id="{4D3026C5-28CE-5905-5E7B-41C39C68C462}"/>
              </a:ext>
            </a:extLst>
          </p:cNvPr>
          <p:cNvSpPr>
            <a:spLocks noGrp="1"/>
          </p:cNvSpPr>
          <p:nvPr>
            <p:ph type="title" hasCustomPrompt="1"/>
          </p:nvPr>
        </p:nvSpPr>
        <p:spPr>
          <a:xfrm>
            <a:off x="463061" y="544512"/>
            <a:ext cx="10231443" cy="1325563"/>
          </a:xfrm>
          <a:prstGeom prst="rect">
            <a:avLst/>
          </a:prstGeom>
        </p:spPr>
        <p:txBody>
          <a:bodyPr/>
          <a:lstStyle>
            <a:lvl1pPr>
              <a:defRPr>
                <a:solidFill>
                  <a:schemeClr val="tx2"/>
                </a:solidFill>
              </a:defRPr>
            </a:lvl1pPr>
          </a:lstStyle>
          <a:p>
            <a:r>
              <a:rPr lang="fi-FI"/>
              <a:t>Muokkaa otsikkoa </a:t>
            </a:r>
            <a:br>
              <a:rPr lang="fi-FI"/>
            </a:br>
            <a:r>
              <a:rPr lang="fi-FI"/>
              <a:t>napsauttamalla</a:t>
            </a:r>
          </a:p>
        </p:txBody>
      </p:sp>
    </p:spTree>
    <p:extLst>
      <p:ext uri="{BB962C8B-B14F-4D97-AF65-F5344CB8AC3E}">
        <p14:creationId xmlns:p14="http://schemas.microsoft.com/office/powerpoint/2010/main" val="51290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D806CC1-211C-B748-8F5C-101459981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tekstiä napsauttamalla, 1. taso</a:t>
            </a:r>
          </a:p>
          <a:p>
            <a:pPr lvl="1"/>
            <a:r>
              <a:rPr lang="fi-FI"/>
              <a:t>2. taso</a:t>
            </a:r>
          </a:p>
          <a:p>
            <a:pPr lvl="2"/>
            <a:r>
              <a:rPr lang="fi-FI"/>
              <a:t>3. taso</a:t>
            </a:r>
          </a:p>
          <a:p>
            <a:pPr lvl="3"/>
            <a:r>
              <a:rPr lang="fi-FI"/>
              <a:t>4. taso</a:t>
            </a:r>
          </a:p>
          <a:p>
            <a:pPr lvl="4"/>
            <a:r>
              <a:rPr lang="fi-FI"/>
              <a:t>5. taso</a:t>
            </a:r>
          </a:p>
        </p:txBody>
      </p:sp>
      <p:sp>
        <p:nvSpPr>
          <p:cNvPr id="4" name="Päivämäärän paikkamerkki 3">
            <a:extLst>
              <a:ext uri="{FF2B5EF4-FFF2-40B4-BE49-F238E27FC236}">
                <a16:creationId xmlns:a16="http://schemas.microsoft.com/office/drawing/2014/main" id="{496E6AB1-CDBC-7549-A24C-32C8BF16DC2F}"/>
              </a:ext>
            </a:extLst>
          </p:cNvPr>
          <p:cNvSpPr>
            <a:spLocks noGrp="1"/>
          </p:cNvSpPr>
          <p:nvPr>
            <p:ph type="dt" sz="half" idx="2"/>
          </p:nvPr>
        </p:nvSpPr>
        <p:spPr>
          <a:xfrm>
            <a:off x="1091412" y="6324076"/>
            <a:ext cx="830553" cy="365125"/>
          </a:xfrm>
          <a:prstGeom prst="rect">
            <a:avLst/>
          </a:prstGeom>
        </p:spPr>
        <p:txBody>
          <a:bodyPr vert="horz" lIns="91440" tIns="45720" rIns="91440" bIns="45720" rtlCol="0" anchor="ctr"/>
          <a:lstStyle>
            <a:lvl1pPr algn="l">
              <a:defRPr sz="1200" b="0" i="0" spc="30" baseline="0">
                <a:solidFill>
                  <a:schemeClr val="tx1"/>
                </a:solidFill>
                <a:latin typeface="Barlow Condensed" pitchFamily="2" charset="77"/>
              </a:defRPr>
            </a:lvl1pPr>
          </a:lstStyle>
          <a:p>
            <a:endParaRPr lang="fi-FI"/>
          </a:p>
        </p:txBody>
      </p:sp>
      <p:sp>
        <p:nvSpPr>
          <p:cNvPr id="5" name="Alatunnisteen paikkamerkki 4">
            <a:extLst>
              <a:ext uri="{FF2B5EF4-FFF2-40B4-BE49-F238E27FC236}">
                <a16:creationId xmlns:a16="http://schemas.microsoft.com/office/drawing/2014/main" id="{3650CA0A-9F10-EC4C-B453-C3B53F3A0E74}"/>
              </a:ext>
            </a:extLst>
          </p:cNvPr>
          <p:cNvSpPr>
            <a:spLocks noGrp="1"/>
          </p:cNvSpPr>
          <p:nvPr>
            <p:ph type="ftr" sz="quarter" idx="3"/>
          </p:nvPr>
        </p:nvSpPr>
        <p:spPr>
          <a:xfrm>
            <a:off x="1921965" y="6324076"/>
            <a:ext cx="4114800" cy="365125"/>
          </a:xfrm>
          <a:prstGeom prst="rect">
            <a:avLst/>
          </a:prstGeom>
        </p:spPr>
        <p:txBody>
          <a:bodyPr vert="horz" lIns="91440" tIns="45720" rIns="91440" bIns="45720" rtlCol="0" anchor="ctr"/>
          <a:lstStyle>
            <a:lvl1pPr algn="l">
              <a:defRPr sz="1200" b="0" i="0" spc="30" baseline="0">
                <a:solidFill>
                  <a:schemeClr val="tx1"/>
                </a:solidFill>
                <a:latin typeface="Barlow Condensed" pitchFamily="2" charset="77"/>
              </a:defRPr>
            </a:lvl1pPr>
          </a:lstStyle>
          <a:p>
            <a:endParaRPr lang="fi-FI"/>
          </a:p>
        </p:txBody>
      </p:sp>
      <p:sp>
        <p:nvSpPr>
          <p:cNvPr id="8" name="Otsikon paikkamerkki 7">
            <a:extLst>
              <a:ext uri="{FF2B5EF4-FFF2-40B4-BE49-F238E27FC236}">
                <a16:creationId xmlns:a16="http://schemas.microsoft.com/office/drawing/2014/main" id="{F2C2979A-FF10-5D4F-B7AC-E4A3FE936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otsikkoa </a:t>
            </a:r>
            <a:br>
              <a:rPr lang="fi-FI"/>
            </a:br>
            <a:r>
              <a:rPr lang="fi-FI"/>
              <a:t>napsauttamalla</a:t>
            </a:r>
          </a:p>
        </p:txBody>
      </p:sp>
      <p:pic>
        <p:nvPicPr>
          <p:cNvPr id="7" name="Kuva 6">
            <a:extLst>
              <a:ext uri="{FF2B5EF4-FFF2-40B4-BE49-F238E27FC236}">
                <a16:creationId xmlns:a16="http://schemas.microsoft.com/office/drawing/2014/main" id="{59425953-6900-38F1-65B9-A7027B456AD4}"/>
              </a:ext>
            </a:extLst>
          </p:cNvPr>
          <p:cNvPicPr>
            <a:picLocks noChangeAspect="1"/>
          </p:cNvPicPr>
          <p:nvPr/>
        </p:nvPicPr>
        <p:blipFill>
          <a:blip r:embed="rId11"/>
          <a:srcRect/>
          <a:stretch/>
        </p:blipFill>
        <p:spPr>
          <a:xfrm>
            <a:off x="10801802" y="123206"/>
            <a:ext cx="1237797" cy="681277"/>
          </a:xfrm>
          <a:prstGeom prst="rect">
            <a:avLst/>
          </a:prstGeom>
        </p:spPr>
      </p:pic>
      <p:sp>
        <p:nvSpPr>
          <p:cNvPr id="9" name="Dian numeron paikkamerkki 8">
            <a:extLst>
              <a:ext uri="{FF2B5EF4-FFF2-40B4-BE49-F238E27FC236}">
                <a16:creationId xmlns:a16="http://schemas.microsoft.com/office/drawing/2014/main" id="{78615F18-0D17-E1C4-744C-6913FCF967B0}"/>
              </a:ext>
            </a:extLst>
          </p:cNvPr>
          <p:cNvSpPr>
            <a:spLocks noGrp="1"/>
          </p:cNvSpPr>
          <p:nvPr>
            <p:ph type="sldNum" sz="quarter" idx="4"/>
          </p:nvPr>
        </p:nvSpPr>
        <p:spPr>
          <a:xfrm>
            <a:off x="6130631" y="6324076"/>
            <a:ext cx="886691" cy="365125"/>
          </a:xfrm>
          <a:prstGeom prst="rect">
            <a:avLst/>
          </a:prstGeom>
        </p:spPr>
        <p:txBody>
          <a:bodyPr vert="horz" lIns="91440" tIns="45720" rIns="91440" bIns="45720" rtlCol="0" anchor="ctr"/>
          <a:lstStyle>
            <a:lvl1pPr algn="r">
              <a:defRPr lang="fi-FI" sz="1200" b="0" i="0" kern="1200" spc="30" baseline="0" smtClean="0">
                <a:solidFill>
                  <a:schemeClr val="tx1"/>
                </a:solidFill>
                <a:latin typeface="Barlow Condensed" pitchFamily="2" charset="77"/>
                <a:ea typeface="+mn-ea"/>
                <a:cs typeface="+mn-cs"/>
              </a:defRPr>
            </a:lvl1pPr>
          </a:lstStyle>
          <a:p>
            <a:fld id="{994D3C9F-5C24-4E59-9A09-4A859D95DB09}" type="slidenum">
              <a:rPr lang="fi-FI" smtClean="0"/>
              <a:pPr/>
              <a:t>‹#›</a:t>
            </a:fld>
            <a:endParaRPr lang="fi-FI"/>
          </a:p>
        </p:txBody>
      </p:sp>
      <p:pic>
        <p:nvPicPr>
          <p:cNvPr id="2" name="Kuva 1">
            <a:extLst>
              <a:ext uri="{FF2B5EF4-FFF2-40B4-BE49-F238E27FC236}">
                <a16:creationId xmlns:a16="http://schemas.microsoft.com/office/drawing/2014/main" id="{1CC03BB4-A9F5-8174-5CA0-56248191E011}"/>
              </a:ext>
            </a:extLst>
          </p:cNvPr>
          <p:cNvPicPr>
            <a:picLocks noChangeAspect="1"/>
          </p:cNvPicPr>
          <p:nvPr/>
        </p:nvPicPr>
        <p:blipFill>
          <a:blip r:embed="rId12"/>
          <a:stretch>
            <a:fillRect/>
          </a:stretch>
        </p:blipFill>
        <p:spPr>
          <a:xfrm>
            <a:off x="129178" y="6159338"/>
            <a:ext cx="856662" cy="684097"/>
          </a:xfrm>
          <a:prstGeom prst="rect">
            <a:avLst/>
          </a:prstGeom>
        </p:spPr>
      </p:pic>
    </p:spTree>
    <p:extLst>
      <p:ext uri="{BB962C8B-B14F-4D97-AF65-F5344CB8AC3E}">
        <p14:creationId xmlns:p14="http://schemas.microsoft.com/office/powerpoint/2010/main" val="4190193330"/>
      </p:ext>
    </p:extLst>
  </p:cSld>
  <p:clrMap bg1="lt1" tx1="dk1" bg2="lt2" tx2="dk2" accent1="accent1" accent2="accent2" accent3="accent3" accent4="accent4" accent5="accent5" accent6="accent6" hlink="hlink" folHlink="folHlink"/>
  <p:sldLayoutIdLst>
    <p:sldLayoutId id="2147483680" r:id="rId1"/>
    <p:sldLayoutId id="2147483649" r:id="rId2"/>
    <p:sldLayoutId id="2147483660" r:id="rId3"/>
    <p:sldLayoutId id="2147483669" r:id="rId4"/>
    <p:sldLayoutId id="2147483652" r:id="rId5"/>
    <p:sldLayoutId id="2147483675" r:id="rId6"/>
    <p:sldLayoutId id="2147483654" r:id="rId7"/>
    <p:sldLayoutId id="2147483678" r:id="rId8"/>
    <p:sldLayoutId id="2147483655" r:id="rId9"/>
  </p:sldLayoutIdLst>
  <p:hf sldNum="0" hdr="0"/>
  <p:txStyles>
    <p:titleStyle>
      <a:lvl1pPr algn="l" defTabSz="914400" rtl="0" eaLnBrk="1" latinLnBrk="0" hangingPunct="1">
        <a:lnSpc>
          <a:spcPct val="90000"/>
        </a:lnSpc>
        <a:spcBef>
          <a:spcPct val="0"/>
        </a:spcBef>
        <a:buNone/>
        <a:defRPr sz="4400" kern="1200" cap="all" baseline="0">
          <a:solidFill>
            <a:schemeClr val="tx2"/>
          </a:solidFill>
          <a:latin typeface="Righteous" panose="0201050600000002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T Sans" panose="020B05030202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T Sans" panose="020B05030202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T Sans" panose="020B0503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T Sans" panose="020B05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EF5988-8806-2944-CBB7-AA2F4EE6EE03}"/>
              </a:ext>
            </a:extLst>
          </p:cNvPr>
          <p:cNvSpPr>
            <a:spLocks noGrp="1"/>
          </p:cNvSpPr>
          <p:nvPr>
            <p:ph type="ctrTitle"/>
          </p:nvPr>
        </p:nvSpPr>
        <p:spPr/>
        <p:txBody>
          <a:bodyPr>
            <a:normAutofit fontScale="90000"/>
          </a:bodyPr>
          <a:lstStyle/>
          <a:p>
            <a:br>
              <a:rPr lang="en-GB"/>
            </a:br>
            <a:br>
              <a:rPr lang="en-GB"/>
            </a:br>
            <a:br>
              <a:rPr kumimoji="0" lang="en-GB" sz="1600" b="1" i="0" u="none" strike="noStrike" cap="none" normalizeH="0" baseline="0" noProof="0">
                <a:ln>
                  <a:noFill/>
                </a:ln>
                <a:solidFill>
                  <a:srgbClr val="FF0000"/>
                </a:solidFill>
                <a:effectLst>
                  <a:outerShdw blurRad="38100" dist="38100" dir="2700000" algn="tl">
                    <a:srgbClr val="000000">
                      <a:alpha val="43137"/>
                    </a:srgbClr>
                  </a:outerShdw>
                </a:effectLst>
                <a:uLnTx/>
                <a:uFillTx/>
                <a:latin typeface="Arial Rounded MT Bold"/>
                <a:ea typeface="+mj-ea"/>
                <a:cs typeface="+mj-cs"/>
              </a:rPr>
            </a:br>
            <a:r>
              <a:rPr lang="en-GB" sz="6000"/>
              <a:t>Negotiation result: PRIVATE SOCIAL SERVICES SECTOR’S collective agreement 8 June 2023  </a:t>
            </a:r>
          </a:p>
        </p:txBody>
      </p:sp>
      <p:sp>
        <p:nvSpPr>
          <p:cNvPr id="3" name="Alaotsikko 2">
            <a:extLst>
              <a:ext uri="{FF2B5EF4-FFF2-40B4-BE49-F238E27FC236}">
                <a16:creationId xmlns:a16="http://schemas.microsoft.com/office/drawing/2014/main" id="{0BBF8A07-54D0-2436-66D8-3EF98D5869F0}"/>
              </a:ext>
            </a:extLst>
          </p:cNvPr>
          <p:cNvSpPr>
            <a:spLocks noGrp="1"/>
          </p:cNvSpPr>
          <p:nvPr>
            <p:ph type="subTitle" idx="1"/>
          </p:nvPr>
        </p:nvSpPr>
        <p:spPr>
          <a:xfrm>
            <a:off x="609600" y="5181803"/>
            <a:ext cx="7309104" cy="527336"/>
          </a:xfrm>
        </p:spPr>
        <p:txBody>
          <a:bodyPr>
            <a:normAutofit fontScale="85000" lnSpcReduction="20000"/>
          </a:bodyPr>
          <a:lstStyle/>
          <a:p>
            <a:r>
              <a:rPr lang="en-GB"/>
              <a:t>JHL’s Union Council/Executive Committee 12 June 2023 /Tanja Tuunainen-Vainio and Hanna Katajamäki</a:t>
            </a:r>
          </a:p>
          <a:p>
            <a:endParaRPr lang="fi-FI" dirty="0"/>
          </a:p>
        </p:txBody>
      </p:sp>
    </p:spTree>
    <p:extLst>
      <p:ext uri="{BB962C8B-B14F-4D97-AF65-F5344CB8AC3E}">
        <p14:creationId xmlns:p14="http://schemas.microsoft.com/office/powerpoint/2010/main" val="2000560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CFB6B5-663F-7C50-3204-D1673E1A5FEC}"/>
              </a:ext>
            </a:extLst>
          </p:cNvPr>
          <p:cNvSpPr>
            <a:spLocks noGrp="1"/>
          </p:cNvSpPr>
          <p:nvPr>
            <p:ph type="title"/>
          </p:nvPr>
        </p:nvSpPr>
        <p:spPr/>
        <p:txBody>
          <a:bodyPr/>
          <a:lstStyle/>
          <a:p>
            <a:r>
              <a:rPr lang="en-GB"/>
              <a:t>Application instruction - availability supplement or a corresponding supplement</a:t>
            </a:r>
          </a:p>
        </p:txBody>
      </p:sp>
      <p:sp>
        <p:nvSpPr>
          <p:cNvPr id="3" name="Sisällön paikkamerkki 2">
            <a:extLst>
              <a:ext uri="{FF2B5EF4-FFF2-40B4-BE49-F238E27FC236}">
                <a16:creationId xmlns:a16="http://schemas.microsoft.com/office/drawing/2014/main" id="{31848A9F-0E5A-3A93-A05B-0C66470F30E9}"/>
              </a:ext>
            </a:extLst>
          </p:cNvPr>
          <p:cNvSpPr>
            <a:spLocks noGrp="1"/>
          </p:cNvSpPr>
          <p:nvPr>
            <p:ph idx="1"/>
          </p:nvPr>
        </p:nvSpPr>
        <p:spPr/>
        <p:txBody>
          <a:bodyPr>
            <a:normAutofit fontScale="92500" lnSpcReduction="20000"/>
          </a:bodyPr>
          <a:lstStyle/>
          <a:p>
            <a:pPr marL="0" indent="0">
              <a:buNone/>
              <a:tabLst>
                <a:tab pos="-91440" algn="l"/>
                <a:tab pos="731520" algn="l"/>
                <a:tab pos="1554480" algn="l"/>
                <a:tab pos="2377440" algn="l"/>
                <a:tab pos="3200400" algn="l"/>
                <a:tab pos="4023360" algn="l"/>
                <a:tab pos="4846320" algn="l"/>
                <a:tab pos="5669280" algn="l"/>
                <a:tab pos="5943600" algn="l"/>
              </a:tabLst>
            </a:pPr>
            <a:endParaRPr lang="fi-FI" sz="1800" dirty="0">
              <a:effectLst/>
              <a:latin typeface="Times New Roman" panose="02020603050405020304" pitchFamily="18" charset="0"/>
              <a:ea typeface="Times New Roman" panose="02020603050405020304" pitchFamily="18" charset="0"/>
            </a:endParaRPr>
          </a:p>
          <a:p>
            <a:pPr>
              <a:tabLst>
                <a:tab pos="-91440" algn="l"/>
                <a:tab pos="731520" algn="l"/>
                <a:tab pos="1554480" algn="l"/>
                <a:tab pos="2377440" algn="l"/>
                <a:tab pos="3200400" algn="l"/>
                <a:tab pos="4023360" algn="l"/>
                <a:tab pos="4846320" algn="l"/>
                <a:tab pos="5669280" algn="l"/>
                <a:tab pos="5943600" algn="l"/>
              </a:tabLst>
            </a:pPr>
            <a:r>
              <a:rPr lang="en-GB" sz="1800" b="1">
                <a:effectLst/>
                <a:latin typeface="Arial" panose="020B0604020202020204" pitchFamily="34" charset="0"/>
                <a:ea typeface="Times New Roman" panose="02020603050405020304" pitchFamily="18" charset="0"/>
              </a:rPr>
              <a:t>Retaining the availability supplement or a corresponding supplement in connection to the collective agreement’s minimum raises </a:t>
            </a:r>
          </a:p>
          <a:p>
            <a:pPr>
              <a:tabLst>
                <a:tab pos="-91440" algn="l"/>
                <a:tab pos="731520" algn="l"/>
                <a:tab pos="1554480" algn="l"/>
                <a:tab pos="2377440" algn="l"/>
                <a:tab pos="3200400" algn="l"/>
                <a:tab pos="4023360" algn="l"/>
                <a:tab pos="4846320" algn="l"/>
                <a:tab pos="5669280" algn="l"/>
                <a:tab pos="5943600" algn="l"/>
              </a:tabLst>
            </a:pPr>
            <a:r>
              <a:rPr lang="en-GB" sz="1800">
                <a:effectLst/>
                <a:latin typeface="Arial" panose="020B0604020202020204" pitchFamily="34" charset="0"/>
                <a:ea typeface="Times New Roman" panose="02020603050405020304" pitchFamily="18" charset="0"/>
              </a:rPr>
              <a:t>The parties regard it as important that, in addition to safeguard the sector's ability to attract new employees and hold on to the old ones, employers can grant pay raises that exceeds the minimum obligations in the collective agreement, for instance through availability supplements or the like.</a:t>
            </a:r>
          </a:p>
          <a:p>
            <a:pPr>
              <a:tabLst>
                <a:tab pos="-91440" algn="l"/>
                <a:tab pos="731520" algn="l"/>
                <a:tab pos="1554480" algn="l"/>
                <a:tab pos="2377440" algn="l"/>
                <a:tab pos="3200400" algn="l"/>
                <a:tab pos="4023360" algn="l"/>
                <a:tab pos="4846320" algn="l"/>
                <a:tab pos="5669280" algn="l"/>
                <a:tab pos="5943600" algn="l"/>
              </a:tabLst>
            </a:pPr>
            <a:r>
              <a:rPr lang="en-GB" sz="1800">
                <a:effectLst/>
                <a:latin typeface="Arial" panose="020B0604020202020204" pitchFamily="34" charset="0"/>
                <a:ea typeface="Times New Roman" panose="02020603050405020304" pitchFamily="18" charset="0"/>
              </a:rPr>
              <a:t>The parties do not want to use the collective agreement to prevent the realisation of availability supplements in accordance with their original purpose and content. </a:t>
            </a:r>
          </a:p>
          <a:p>
            <a:pPr>
              <a:tabLst>
                <a:tab pos="-91440" algn="l"/>
                <a:tab pos="731520" algn="l"/>
                <a:tab pos="1554480" algn="l"/>
                <a:tab pos="2377440" algn="l"/>
                <a:tab pos="3200400" algn="l"/>
                <a:tab pos="4023360" algn="l"/>
                <a:tab pos="4846320" algn="l"/>
                <a:tab pos="5669280" algn="l"/>
                <a:tab pos="5943600" algn="l"/>
              </a:tabLst>
            </a:pPr>
            <a:r>
              <a:rPr lang="en-GB" sz="1800">
                <a:effectLst/>
                <a:latin typeface="Arial" panose="020B0604020202020204" pitchFamily="34" charset="0"/>
                <a:ea typeface="Times New Roman" panose="02020603050405020304" pitchFamily="18" charset="0"/>
              </a:rPr>
              <a:t>Thus, when it comes to availability supplements in connection to minimum raises, one will act according to what has been agreed or expressed on the fixed-term nature or possible decrease of availability supplements when the availability supplement has been granted.</a:t>
            </a:r>
          </a:p>
          <a:p>
            <a:pPr>
              <a:tabLst>
                <a:tab pos="-91440" algn="l"/>
                <a:tab pos="731520" algn="l"/>
                <a:tab pos="1554480" algn="l"/>
                <a:tab pos="2377440" algn="l"/>
                <a:tab pos="3200400" algn="l"/>
                <a:tab pos="4023360" algn="l"/>
                <a:tab pos="4846320" algn="l"/>
                <a:tab pos="5669280" algn="l"/>
                <a:tab pos="5943600" algn="l"/>
              </a:tabLst>
            </a:pPr>
            <a:r>
              <a:rPr lang="en-GB" sz="1800">
                <a:effectLst/>
                <a:latin typeface="Arial" panose="020B0604020202020204" pitchFamily="34" charset="0"/>
                <a:ea typeface="Times New Roman" panose="02020603050405020304" pitchFamily="18" charset="0"/>
              </a:rPr>
              <a:t>In case it has been agreed that the availability supplement, or a corresponding supplement, will expire or diminish in connection to minimum raises or in other situations where salaries increase more than the general raise, the employer can, after consideration, decrease the availability supplement in connection to the minimum raise, at most by the amount of the minimum raise. </a:t>
            </a:r>
          </a:p>
          <a:p>
            <a:endParaRPr lang="fi-FI" dirty="0"/>
          </a:p>
        </p:txBody>
      </p:sp>
      <p:sp>
        <p:nvSpPr>
          <p:cNvPr id="4" name="Päivämäärän paikkamerkki 3">
            <a:extLst>
              <a:ext uri="{FF2B5EF4-FFF2-40B4-BE49-F238E27FC236}">
                <a16:creationId xmlns:a16="http://schemas.microsoft.com/office/drawing/2014/main" id="{F933E02D-FE94-4007-3DA9-8E2D3D88AE00}"/>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322AB463-AB1E-0F64-2E9D-D3EF398D2047}"/>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84461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61A523-BF8F-D116-E39D-817050856187}"/>
              </a:ext>
            </a:extLst>
          </p:cNvPr>
          <p:cNvSpPr>
            <a:spLocks noGrp="1"/>
          </p:cNvSpPr>
          <p:nvPr>
            <p:ph type="title"/>
          </p:nvPr>
        </p:nvSpPr>
        <p:spPr/>
        <p:txBody>
          <a:bodyPr/>
          <a:lstStyle/>
          <a:p>
            <a:r>
              <a:rPr lang="en-GB"/>
              <a:t>Costs</a:t>
            </a:r>
          </a:p>
        </p:txBody>
      </p:sp>
      <p:sp>
        <p:nvSpPr>
          <p:cNvPr id="3" name="Sisällön paikkamerkki 2">
            <a:extLst>
              <a:ext uri="{FF2B5EF4-FFF2-40B4-BE49-F238E27FC236}">
                <a16:creationId xmlns:a16="http://schemas.microsoft.com/office/drawing/2014/main" id="{25404C7C-A575-0053-C25E-CCD59236DD99}"/>
              </a:ext>
            </a:extLst>
          </p:cNvPr>
          <p:cNvSpPr>
            <a:spLocks noGrp="1"/>
          </p:cNvSpPr>
          <p:nvPr>
            <p:ph idx="1"/>
          </p:nvPr>
        </p:nvSpPr>
        <p:spPr/>
        <p:txBody>
          <a:bodyPr/>
          <a:lstStyle/>
          <a:p>
            <a:r>
              <a:rPr lang="en-GB" sz="1800">
                <a:effectLst/>
                <a:latin typeface="Arial" panose="020B0604020202020204" pitchFamily="34" charset="0"/>
                <a:ea typeface="Times New Roman" panose="02020603050405020304" pitchFamily="18" charset="0"/>
              </a:rPr>
              <a:t>Altogether, the cumulative impact of this pay raise solution under the agreement period of 2 years 8 months will be 13.52% in the social services industry. In early childhood education and care, the cumulative pay raise impact is 13.17%. </a:t>
            </a:r>
          </a:p>
          <a:p>
            <a:r>
              <a:rPr lang="en-GB" sz="1800">
                <a:effectLst/>
                <a:latin typeface="Arial" panose="020B0604020202020204" pitchFamily="34" charset="0"/>
                <a:ea typeface="Times New Roman" panose="02020603050405020304" pitchFamily="18" charset="0"/>
              </a:rPr>
              <a:t>The combined non-cumulative raise impact is 13.07% in the social services industry and 12.78% in early childhood education and care.</a:t>
            </a:r>
          </a:p>
          <a:p>
            <a:endParaRPr lang="fi-FI" dirty="0"/>
          </a:p>
        </p:txBody>
      </p:sp>
      <p:sp>
        <p:nvSpPr>
          <p:cNvPr id="4" name="Päivämäärän paikkamerkki 3">
            <a:extLst>
              <a:ext uri="{FF2B5EF4-FFF2-40B4-BE49-F238E27FC236}">
                <a16:creationId xmlns:a16="http://schemas.microsoft.com/office/drawing/2014/main" id="{B148A463-31E4-B6D1-3486-135AC42F089A}"/>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A1186E3D-3CD3-D6F8-54EA-B734D6814C12}"/>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63338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325BB2-6C8D-6ADA-C985-2EE02BF821D3}"/>
              </a:ext>
            </a:extLst>
          </p:cNvPr>
          <p:cNvSpPr>
            <a:spLocks noGrp="1"/>
          </p:cNvSpPr>
          <p:nvPr>
            <p:ph type="title"/>
          </p:nvPr>
        </p:nvSpPr>
        <p:spPr/>
        <p:txBody>
          <a:bodyPr/>
          <a:lstStyle/>
          <a:p>
            <a:r>
              <a:rPr lang="en-GB"/>
              <a:t>Costs, </a:t>
            </a:r>
            <a:br>
              <a:rPr lang="en-GB"/>
            </a:br>
            <a:r>
              <a:rPr lang="en-GB" sz="3200"/>
              <a:t>increase as of 1 September 2023</a:t>
            </a:r>
          </a:p>
        </p:txBody>
      </p:sp>
      <p:sp>
        <p:nvSpPr>
          <p:cNvPr id="3" name="Sisällön paikkamerkki 2">
            <a:extLst>
              <a:ext uri="{FF2B5EF4-FFF2-40B4-BE49-F238E27FC236}">
                <a16:creationId xmlns:a16="http://schemas.microsoft.com/office/drawing/2014/main" id="{C2E1D8BE-ECF9-B87F-E615-1EFAF568A8A0}"/>
              </a:ext>
            </a:extLst>
          </p:cNvPr>
          <p:cNvSpPr>
            <a:spLocks noGrp="1"/>
          </p:cNvSpPr>
          <p:nvPr>
            <p:ph idx="1"/>
          </p:nvPr>
        </p:nvSpPr>
        <p:spPr>
          <a:xfrm>
            <a:off x="463061" y="2005012"/>
            <a:ext cx="10102235" cy="3516557"/>
          </a:xfrm>
        </p:spPr>
        <p:txBody>
          <a:bodyPr>
            <a:normAutofit/>
          </a:bodyPr>
          <a:lstStyle/>
          <a:p>
            <a:r>
              <a:rPr lang="en-GB">
                <a:latin typeface="Arial" panose="020B0604020202020204" pitchFamily="34" charset="0"/>
              </a:rPr>
              <a:t>compensation for shop stewards, chief shop stewards and occupational safety and health representatives – increase of 13%</a:t>
            </a:r>
          </a:p>
          <a:p>
            <a:r>
              <a:rPr lang="en-GB">
                <a:latin typeface="Arial" panose="020B0604020202020204" pitchFamily="34" charset="0"/>
                <a:ea typeface="Times New Roman" panose="02020603050405020304" pitchFamily="18" charset="0"/>
              </a:rPr>
              <a:t>compensation for urgent work – increase of 13%</a:t>
            </a:r>
          </a:p>
          <a:p>
            <a:r>
              <a:rPr lang="en-GB">
                <a:latin typeface="Arial" panose="020B0604020202020204" pitchFamily="34" charset="0"/>
              </a:rPr>
              <a:t>language proficiency bonus – increase of 13%</a:t>
            </a:r>
          </a:p>
        </p:txBody>
      </p:sp>
      <p:sp>
        <p:nvSpPr>
          <p:cNvPr id="4" name="Päivämäärän paikkamerkki 3">
            <a:extLst>
              <a:ext uri="{FF2B5EF4-FFF2-40B4-BE49-F238E27FC236}">
                <a16:creationId xmlns:a16="http://schemas.microsoft.com/office/drawing/2014/main" id="{F10700D5-9568-9A9C-C54B-ABC74621ABB4}"/>
              </a:ext>
            </a:extLst>
          </p:cNvPr>
          <p:cNvSpPr>
            <a:spLocks noGrp="1"/>
          </p:cNvSpPr>
          <p:nvPr>
            <p:ph type="dt" sz="half" idx="10"/>
          </p:nvPr>
        </p:nvSpPr>
        <p:spPr/>
        <p:txBody>
          <a:bodyPr/>
          <a:lstStyle/>
          <a:p>
            <a:fld id="{553DD1AD-7702-4FC5-9BA2-CBA66BCE7C22}" type="datetime1">
              <a:rPr lang="fi-FI" smtClean="0"/>
              <a:t>28.6.2023</a:t>
            </a:fld>
            <a:endParaRPr lang="fi-FI"/>
          </a:p>
        </p:txBody>
      </p:sp>
      <p:sp>
        <p:nvSpPr>
          <p:cNvPr id="6" name="Dian numeron paikkamerkki 5">
            <a:extLst>
              <a:ext uri="{FF2B5EF4-FFF2-40B4-BE49-F238E27FC236}">
                <a16:creationId xmlns:a16="http://schemas.microsoft.com/office/drawing/2014/main" id="{816AF7CD-9878-E2C8-D628-6E18112415CF}"/>
              </a:ext>
            </a:extLst>
          </p:cNvPr>
          <p:cNvSpPr>
            <a:spLocks noGrp="1"/>
          </p:cNvSpPr>
          <p:nvPr>
            <p:ph type="sldNum" sz="quarter" idx="4294967295"/>
          </p:nvPr>
        </p:nvSpPr>
        <p:spPr>
          <a:xfrm>
            <a:off x="11662834" y="6165851"/>
            <a:ext cx="529167" cy="215900"/>
          </a:xfrm>
        </p:spPr>
        <p:txBody>
          <a:bodyPr/>
          <a:lstStyle/>
          <a:p>
            <a:fld id="{0F68D5EE-FB2B-42B6-91CF-01F1D78ABBC2}" type="slidenum">
              <a:rPr lang="fi-FI" smtClean="0"/>
              <a:t>12</a:t>
            </a:fld>
            <a:endParaRPr lang="fi-FI"/>
          </a:p>
        </p:txBody>
      </p:sp>
    </p:spTree>
    <p:extLst>
      <p:ext uri="{BB962C8B-B14F-4D97-AF65-F5344CB8AC3E}">
        <p14:creationId xmlns:p14="http://schemas.microsoft.com/office/powerpoint/2010/main" val="152674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5DA0F07-49D4-95C1-CAA7-50133FDE060A}"/>
              </a:ext>
            </a:extLst>
          </p:cNvPr>
          <p:cNvSpPr>
            <a:spLocks noGrp="1"/>
          </p:cNvSpPr>
          <p:nvPr>
            <p:ph type="title"/>
          </p:nvPr>
        </p:nvSpPr>
        <p:spPr>
          <a:xfrm>
            <a:off x="463061" y="0"/>
            <a:ext cx="10231443" cy="1187777"/>
          </a:xfrm>
        </p:spPr>
        <p:txBody>
          <a:bodyPr>
            <a:normAutofit/>
          </a:bodyPr>
          <a:lstStyle/>
          <a:p>
            <a:r>
              <a:rPr lang="en-GB" sz="3200"/>
              <a:t>Change during the agreement period - Helsinki Metropolitan Region</a:t>
            </a:r>
          </a:p>
        </p:txBody>
      </p:sp>
      <p:sp>
        <p:nvSpPr>
          <p:cNvPr id="5" name="Päivämäärän paikkamerkki 4">
            <a:extLst>
              <a:ext uri="{FF2B5EF4-FFF2-40B4-BE49-F238E27FC236}">
                <a16:creationId xmlns:a16="http://schemas.microsoft.com/office/drawing/2014/main" id="{DB05B5F5-F760-1101-4B74-CD6A2A13AD42}"/>
              </a:ext>
            </a:extLst>
          </p:cNvPr>
          <p:cNvSpPr>
            <a:spLocks noGrp="1"/>
          </p:cNvSpPr>
          <p:nvPr>
            <p:ph type="dt" sz="half" idx="10"/>
          </p:nvPr>
        </p:nvSpPr>
        <p:spPr/>
        <p:txBody>
          <a:bodyPr/>
          <a:lstStyle/>
          <a:p>
            <a:r>
              <a:rPr lang="fi-FI" dirty="0" err="1"/>
              <a:t>Date</a:t>
            </a:r>
            <a:endParaRPr lang="fi-FI" dirty="0"/>
          </a:p>
        </p:txBody>
      </p:sp>
      <p:sp>
        <p:nvSpPr>
          <p:cNvPr id="6" name="Alatunnisteen paikkamerkki 5">
            <a:extLst>
              <a:ext uri="{FF2B5EF4-FFF2-40B4-BE49-F238E27FC236}">
                <a16:creationId xmlns:a16="http://schemas.microsoft.com/office/drawing/2014/main" id="{77EE679B-5117-0F68-131A-424B6EE6C800}"/>
              </a:ext>
            </a:extLst>
          </p:cNvPr>
          <p:cNvSpPr>
            <a:spLocks noGrp="1"/>
          </p:cNvSpPr>
          <p:nvPr>
            <p:ph type="ftr" sz="quarter" idx="11"/>
          </p:nvPr>
        </p:nvSpPr>
        <p:spPr/>
        <p:txBody>
          <a:bodyPr/>
          <a:lstStyle/>
          <a:p>
            <a:r>
              <a:rPr lang="fi-FI" dirty="0" err="1"/>
              <a:t>Footer</a:t>
            </a:r>
            <a:endParaRPr lang="fi-FI" dirty="0"/>
          </a:p>
        </p:txBody>
      </p:sp>
      <p:pic>
        <p:nvPicPr>
          <p:cNvPr id="12" name="Sisällön paikkamerkki 11" descr="Kuva, joka sisältää kohteen teksti, Samansuuntainen, numero, kuvakaappaus&#10;&#10;Kuvaus luotu automaattisesti">
            <a:extLst>
              <a:ext uri="{FF2B5EF4-FFF2-40B4-BE49-F238E27FC236}">
                <a16:creationId xmlns:a16="http://schemas.microsoft.com/office/drawing/2014/main" id="{26443637-5FBA-660C-CEA8-EB54A597C423}"/>
              </a:ext>
            </a:extLst>
          </p:cNvPr>
          <p:cNvPicPr>
            <a:picLocks noGrp="1" noChangeAspect="1"/>
          </p:cNvPicPr>
          <p:nvPr>
            <p:ph sz="half" idx="1"/>
          </p:nvPr>
        </p:nvPicPr>
        <p:blipFill>
          <a:blip r:embed="rId2"/>
          <a:stretch>
            <a:fillRect/>
          </a:stretch>
        </p:blipFill>
        <p:spPr>
          <a:xfrm>
            <a:off x="278294" y="934278"/>
            <a:ext cx="5645427" cy="5387009"/>
          </a:xfrm>
        </p:spPr>
      </p:pic>
      <p:pic>
        <p:nvPicPr>
          <p:cNvPr id="14" name="Sisällön paikkamerkki 13" descr="Kuva, joka sisältää kohteen teksti, numero, ruokalista, kuvakaappaus&#10;&#10;Kuvaus luotu automaattisesti">
            <a:extLst>
              <a:ext uri="{FF2B5EF4-FFF2-40B4-BE49-F238E27FC236}">
                <a16:creationId xmlns:a16="http://schemas.microsoft.com/office/drawing/2014/main" id="{66CEA582-AB6A-26E1-8837-396DE42DBDCF}"/>
              </a:ext>
            </a:extLst>
          </p:cNvPr>
          <p:cNvPicPr>
            <a:picLocks noGrp="1" noChangeAspect="1"/>
          </p:cNvPicPr>
          <p:nvPr>
            <p:ph sz="half" idx="2"/>
          </p:nvPr>
        </p:nvPicPr>
        <p:blipFill>
          <a:blip r:embed="rId3"/>
          <a:stretch>
            <a:fillRect/>
          </a:stretch>
        </p:blipFill>
        <p:spPr>
          <a:xfrm>
            <a:off x="6095999" y="1043608"/>
            <a:ext cx="5817705" cy="5277679"/>
          </a:xfrm>
        </p:spPr>
      </p:pic>
    </p:spTree>
    <p:extLst>
      <p:ext uri="{BB962C8B-B14F-4D97-AF65-F5344CB8AC3E}">
        <p14:creationId xmlns:p14="http://schemas.microsoft.com/office/powerpoint/2010/main" val="338576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F731156-77FF-136C-1A55-C5456993BA69}"/>
              </a:ext>
            </a:extLst>
          </p:cNvPr>
          <p:cNvSpPr>
            <a:spLocks noGrp="1"/>
          </p:cNvSpPr>
          <p:nvPr>
            <p:ph type="title"/>
          </p:nvPr>
        </p:nvSpPr>
        <p:spPr>
          <a:xfrm>
            <a:off x="463061" y="168800"/>
            <a:ext cx="10231443" cy="802161"/>
          </a:xfrm>
        </p:spPr>
        <p:txBody>
          <a:bodyPr>
            <a:noAutofit/>
          </a:bodyPr>
          <a:lstStyle/>
          <a:p>
            <a:r>
              <a:rPr lang="en-GB" sz="3200"/>
              <a:t>Change during the agreement period - </a:t>
            </a:r>
            <a:br>
              <a:rPr lang="en-GB" sz="3200"/>
            </a:br>
            <a:r>
              <a:rPr lang="en-GB" sz="3200"/>
              <a:t>rest of Finland</a:t>
            </a:r>
          </a:p>
        </p:txBody>
      </p:sp>
      <p:sp>
        <p:nvSpPr>
          <p:cNvPr id="5" name="Päivämäärän paikkamerkki 4">
            <a:extLst>
              <a:ext uri="{FF2B5EF4-FFF2-40B4-BE49-F238E27FC236}">
                <a16:creationId xmlns:a16="http://schemas.microsoft.com/office/drawing/2014/main" id="{7F27F143-1F41-010F-DDE3-9C102A2C1554}"/>
              </a:ext>
            </a:extLst>
          </p:cNvPr>
          <p:cNvSpPr>
            <a:spLocks noGrp="1"/>
          </p:cNvSpPr>
          <p:nvPr>
            <p:ph type="dt" sz="half" idx="10"/>
          </p:nvPr>
        </p:nvSpPr>
        <p:spPr/>
        <p:txBody>
          <a:bodyPr/>
          <a:lstStyle/>
          <a:p>
            <a:r>
              <a:rPr lang="fi-FI" dirty="0" err="1"/>
              <a:t>Date</a:t>
            </a:r>
            <a:endParaRPr lang="fi-FI" dirty="0"/>
          </a:p>
        </p:txBody>
      </p:sp>
      <p:sp>
        <p:nvSpPr>
          <p:cNvPr id="6" name="Alatunnisteen paikkamerkki 5">
            <a:extLst>
              <a:ext uri="{FF2B5EF4-FFF2-40B4-BE49-F238E27FC236}">
                <a16:creationId xmlns:a16="http://schemas.microsoft.com/office/drawing/2014/main" id="{406D64F3-580A-98B7-141E-233743013321}"/>
              </a:ext>
            </a:extLst>
          </p:cNvPr>
          <p:cNvSpPr>
            <a:spLocks noGrp="1"/>
          </p:cNvSpPr>
          <p:nvPr>
            <p:ph type="ftr" sz="quarter" idx="11"/>
          </p:nvPr>
        </p:nvSpPr>
        <p:spPr/>
        <p:txBody>
          <a:bodyPr/>
          <a:lstStyle/>
          <a:p>
            <a:r>
              <a:rPr lang="fi-FI" dirty="0" err="1"/>
              <a:t>Footer</a:t>
            </a:r>
            <a:endParaRPr lang="fi-FI" dirty="0"/>
          </a:p>
        </p:txBody>
      </p:sp>
      <p:pic>
        <p:nvPicPr>
          <p:cNvPr id="11" name="Sisällön paikkamerkki 10" descr="Kuva, joka sisältää kohteen teksti, numero, Samansuuntainen, ruokalista&#10;&#10;Kuvaus luotu automaattisesti">
            <a:extLst>
              <a:ext uri="{FF2B5EF4-FFF2-40B4-BE49-F238E27FC236}">
                <a16:creationId xmlns:a16="http://schemas.microsoft.com/office/drawing/2014/main" id="{04D1B944-3682-CF5A-D5AA-FC7CFAA5467D}"/>
              </a:ext>
            </a:extLst>
          </p:cNvPr>
          <p:cNvPicPr>
            <a:picLocks noGrp="1" noChangeAspect="1"/>
          </p:cNvPicPr>
          <p:nvPr>
            <p:ph sz="half" idx="1"/>
          </p:nvPr>
        </p:nvPicPr>
        <p:blipFill>
          <a:blip r:embed="rId2"/>
          <a:stretch>
            <a:fillRect/>
          </a:stretch>
        </p:blipFill>
        <p:spPr>
          <a:xfrm>
            <a:off x="79512" y="970961"/>
            <a:ext cx="5860775" cy="5280752"/>
          </a:xfrm>
        </p:spPr>
      </p:pic>
      <p:pic>
        <p:nvPicPr>
          <p:cNvPr id="14" name="Sisällön paikkamerkki 13" descr="Kuva, joka sisältää kohteen teksti, ruokalista, numero, Samansuuntainen&#10;&#10;Kuvaus luotu automaattisesti">
            <a:extLst>
              <a:ext uri="{FF2B5EF4-FFF2-40B4-BE49-F238E27FC236}">
                <a16:creationId xmlns:a16="http://schemas.microsoft.com/office/drawing/2014/main" id="{EE50361B-2ADD-24CA-86C5-3041A952B536}"/>
              </a:ext>
            </a:extLst>
          </p:cNvPr>
          <p:cNvPicPr>
            <a:picLocks noGrp="1" noChangeAspect="1"/>
          </p:cNvPicPr>
          <p:nvPr>
            <p:ph sz="half" idx="2"/>
          </p:nvPr>
        </p:nvPicPr>
        <p:blipFill>
          <a:blip r:embed="rId3"/>
          <a:stretch>
            <a:fillRect/>
          </a:stretch>
        </p:blipFill>
        <p:spPr>
          <a:xfrm>
            <a:off x="6096001" y="1043610"/>
            <a:ext cx="6016488" cy="5208104"/>
          </a:xfrm>
        </p:spPr>
      </p:pic>
    </p:spTree>
    <p:extLst>
      <p:ext uri="{BB962C8B-B14F-4D97-AF65-F5344CB8AC3E}">
        <p14:creationId xmlns:p14="http://schemas.microsoft.com/office/powerpoint/2010/main" val="420185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C85EC1-882A-442D-FF36-1D99DF233435}"/>
              </a:ext>
            </a:extLst>
          </p:cNvPr>
          <p:cNvSpPr>
            <a:spLocks noGrp="1"/>
          </p:cNvSpPr>
          <p:nvPr>
            <p:ph type="title"/>
          </p:nvPr>
        </p:nvSpPr>
        <p:spPr>
          <a:xfrm>
            <a:off x="463061" y="544513"/>
            <a:ext cx="10102235" cy="796256"/>
          </a:xfrm>
        </p:spPr>
        <p:txBody>
          <a:bodyPr/>
          <a:lstStyle/>
          <a:p>
            <a:r>
              <a:rPr lang="en-GB"/>
              <a:t>Textual changes</a:t>
            </a:r>
          </a:p>
        </p:txBody>
      </p:sp>
      <p:sp>
        <p:nvSpPr>
          <p:cNvPr id="3" name="Sisällön paikkamerkki 2">
            <a:extLst>
              <a:ext uri="{FF2B5EF4-FFF2-40B4-BE49-F238E27FC236}">
                <a16:creationId xmlns:a16="http://schemas.microsoft.com/office/drawing/2014/main" id="{9835AC24-3635-BA33-0B61-187C8137624B}"/>
              </a:ext>
            </a:extLst>
          </p:cNvPr>
          <p:cNvSpPr>
            <a:spLocks noGrp="1"/>
          </p:cNvSpPr>
          <p:nvPr>
            <p:ph idx="1"/>
          </p:nvPr>
        </p:nvSpPr>
        <p:spPr>
          <a:xfrm>
            <a:off x="418769" y="1340768"/>
            <a:ext cx="10270567" cy="4525963"/>
          </a:xfrm>
        </p:spPr>
        <p:txBody>
          <a:bodyPr>
            <a:noAutofit/>
          </a:bodyPr>
          <a:lstStyle/>
          <a:p>
            <a:pPr marL="0" indent="0">
              <a:spcBef>
                <a:spcPts val="1200"/>
              </a:spcBef>
              <a:spcAft>
                <a:spcPts val="300"/>
              </a:spcAft>
              <a:buNone/>
            </a:pPr>
            <a:r>
              <a:rPr lang="en-GB" sz="1800" b="1">
                <a:effectLst/>
                <a:latin typeface="Arial" panose="020B0604020202020204" pitchFamily="34" charset="0"/>
                <a:ea typeface="Times New Roman" panose="02020603050405020304" pitchFamily="18" charset="0"/>
              </a:rPr>
              <a:t>Use of the shift roster</a:t>
            </a:r>
            <a:br>
              <a:rPr lang="en-GB" sz="1800" b="1">
                <a:effectLst/>
                <a:latin typeface="Arial" panose="020B0604020202020204" pitchFamily="34" charset="0"/>
                <a:ea typeface="Times New Roman" panose="02020603050405020304" pitchFamily="18" charset="0"/>
              </a:rPr>
            </a:br>
            <a:r>
              <a:rPr lang="en-GB" sz="1800">
                <a:effectLst/>
                <a:latin typeface="Arial" panose="020B0604020202020204" pitchFamily="34" charset="0"/>
                <a:ea typeface="Times New Roman" panose="02020603050405020304" pitchFamily="18" charset="0"/>
              </a:rPr>
              <a:t>The entry will remain the same, but application instructions will be added: </a:t>
            </a:r>
          </a:p>
          <a:p>
            <a:pPr indent="0">
              <a:buNone/>
            </a:pPr>
            <a:r>
              <a:rPr lang="en-GB" sz="1800" b="1">
                <a:effectLst/>
                <a:latin typeface="Arial" panose="020B0604020202020204" pitchFamily="34" charset="0"/>
                <a:ea typeface="Times New Roman" panose="02020603050405020304" pitchFamily="18" charset="0"/>
              </a:rPr>
              <a:t>Application instruction 1:</a:t>
            </a:r>
          </a:p>
          <a:p>
            <a:pPr indent="0">
              <a:buNone/>
            </a:pPr>
            <a:r>
              <a:rPr lang="en-GB" sz="1800">
                <a:effectLst/>
                <a:latin typeface="Arial" panose="020B0604020202020204" pitchFamily="34" charset="0"/>
                <a:ea typeface="Times New Roman" panose="02020603050405020304" pitchFamily="18" charset="0"/>
              </a:rPr>
              <a:t>When it is agreed on an extra shift or increasing the length of a shift with a full-time employee, it is a question of overtime work if the overtime work limits of the collective agreement are exceeded. If, moreover, it is agreed in consultation with the employee on how the corresponding shortening of working time is realised during the adjustment period, it has to do with a change in the shift roster.</a:t>
            </a:r>
          </a:p>
          <a:p>
            <a:pPr indent="0">
              <a:buNone/>
            </a:pPr>
            <a:r>
              <a:rPr lang="en-GB" sz="1800">
                <a:effectLst/>
                <a:latin typeface="Arial" panose="020B0604020202020204" pitchFamily="34" charset="0"/>
                <a:ea typeface="Times New Roman" panose="02020603050405020304" pitchFamily="18" charset="0"/>
              </a:rPr>
              <a:t>(Flexible working time and flexiwork have their own principles that correspond to the Working Time Act of realising the changes) </a:t>
            </a:r>
          </a:p>
          <a:p>
            <a:pPr indent="0">
              <a:buNone/>
            </a:pPr>
            <a:r>
              <a:rPr lang="en-GB" sz="1800" b="1">
                <a:effectLst/>
                <a:latin typeface="Arial" panose="020B0604020202020204" pitchFamily="34" charset="0"/>
                <a:ea typeface="Times New Roman" panose="02020603050405020304" pitchFamily="18" charset="0"/>
              </a:rPr>
              <a:t>Application instruction 2:</a:t>
            </a:r>
          </a:p>
          <a:p>
            <a:pPr indent="0">
              <a:buNone/>
            </a:pPr>
            <a:r>
              <a:rPr lang="en-GB" sz="1800">
                <a:effectLst/>
                <a:latin typeface="Arial" panose="020B0604020202020204" pitchFamily="34" charset="0"/>
                <a:ea typeface="Times New Roman" panose="02020603050405020304" pitchFamily="18" charset="0"/>
              </a:rPr>
              <a:t>A shift change unilaterally executed by the employer in a weighty, unforeseeable change situation cannot apply to a shift that has already started.</a:t>
            </a:r>
          </a:p>
          <a:p>
            <a:pPr marL="0" indent="0">
              <a:buNone/>
            </a:pPr>
            <a:endParaRPr lang="fi-FI" sz="1733" dirty="0"/>
          </a:p>
        </p:txBody>
      </p:sp>
      <p:sp>
        <p:nvSpPr>
          <p:cNvPr id="4" name="Päivämäärän paikkamerkki 3">
            <a:extLst>
              <a:ext uri="{FF2B5EF4-FFF2-40B4-BE49-F238E27FC236}">
                <a16:creationId xmlns:a16="http://schemas.microsoft.com/office/drawing/2014/main" id="{C55B8402-77F9-973B-AE30-C02C07949CB9}"/>
              </a:ext>
            </a:extLst>
          </p:cNvPr>
          <p:cNvSpPr>
            <a:spLocks noGrp="1"/>
          </p:cNvSpPr>
          <p:nvPr>
            <p:ph type="dt" sz="half" idx="10"/>
          </p:nvPr>
        </p:nvSpPr>
        <p:spPr/>
        <p:txBody>
          <a:bodyPr/>
          <a:lstStyle/>
          <a:p>
            <a:fld id="{553DD1AD-7702-4FC5-9BA2-CBA66BCE7C22}" type="datetime1">
              <a:rPr lang="fi-FI" smtClean="0"/>
              <a:t>28.6.2023</a:t>
            </a:fld>
            <a:endParaRPr lang="fi-FI"/>
          </a:p>
        </p:txBody>
      </p:sp>
      <p:sp>
        <p:nvSpPr>
          <p:cNvPr id="6" name="Dian numeron paikkamerkki 5">
            <a:extLst>
              <a:ext uri="{FF2B5EF4-FFF2-40B4-BE49-F238E27FC236}">
                <a16:creationId xmlns:a16="http://schemas.microsoft.com/office/drawing/2014/main" id="{F3522DB4-FFF8-8034-2958-813E59F64FDA}"/>
              </a:ext>
            </a:extLst>
          </p:cNvPr>
          <p:cNvSpPr>
            <a:spLocks noGrp="1"/>
          </p:cNvSpPr>
          <p:nvPr>
            <p:ph type="sldNum" sz="quarter" idx="4294967295"/>
          </p:nvPr>
        </p:nvSpPr>
        <p:spPr>
          <a:xfrm>
            <a:off x="11662834" y="6165851"/>
            <a:ext cx="529167" cy="215900"/>
          </a:xfrm>
        </p:spPr>
        <p:txBody>
          <a:bodyPr/>
          <a:lstStyle/>
          <a:p>
            <a:fld id="{0F68D5EE-FB2B-42B6-91CF-01F1D78ABBC2}" type="slidenum">
              <a:rPr lang="fi-FI" smtClean="0"/>
              <a:t>15</a:t>
            </a:fld>
            <a:endParaRPr lang="fi-FI"/>
          </a:p>
        </p:txBody>
      </p:sp>
    </p:spTree>
    <p:extLst>
      <p:ext uri="{BB962C8B-B14F-4D97-AF65-F5344CB8AC3E}">
        <p14:creationId xmlns:p14="http://schemas.microsoft.com/office/powerpoint/2010/main" val="105311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FEA4F8-E05F-4032-A48D-AEAA4662A30A}"/>
              </a:ext>
            </a:extLst>
          </p:cNvPr>
          <p:cNvSpPr>
            <a:spLocks noGrp="1"/>
          </p:cNvSpPr>
          <p:nvPr>
            <p:ph type="title"/>
          </p:nvPr>
        </p:nvSpPr>
        <p:spPr/>
        <p:txBody>
          <a:bodyPr/>
          <a:lstStyle/>
          <a:p>
            <a:r>
              <a:rPr lang="en-GB"/>
              <a:t>Textual changes</a:t>
            </a:r>
          </a:p>
        </p:txBody>
      </p:sp>
      <p:sp>
        <p:nvSpPr>
          <p:cNvPr id="3" name="Sisällön paikkamerkki 2">
            <a:extLst>
              <a:ext uri="{FF2B5EF4-FFF2-40B4-BE49-F238E27FC236}">
                <a16:creationId xmlns:a16="http://schemas.microsoft.com/office/drawing/2014/main" id="{78587C69-F4AB-E006-E3C2-ACA42DC4BBAE}"/>
              </a:ext>
            </a:extLst>
          </p:cNvPr>
          <p:cNvSpPr>
            <a:spLocks noGrp="1"/>
          </p:cNvSpPr>
          <p:nvPr>
            <p:ph idx="1"/>
          </p:nvPr>
        </p:nvSpPr>
        <p:spPr>
          <a:xfrm>
            <a:off x="463061" y="2005012"/>
            <a:ext cx="10102235" cy="3516557"/>
          </a:xfrm>
        </p:spPr>
        <p:txBody>
          <a:bodyPr>
            <a:normAutofit fontScale="85000" lnSpcReduction="20000"/>
          </a:bodyPr>
          <a:lstStyle/>
          <a:p>
            <a:pPr marL="0" lvl="0" indent="0">
              <a:spcBef>
                <a:spcPts val="1200"/>
              </a:spcBef>
              <a:spcAft>
                <a:spcPts val="300"/>
              </a:spcAft>
              <a:buNone/>
            </a:pPr>
            <a:r>
              <a:rPr lang="en-GB" sz="2300" b="1">
                <a:effectLst/>
                <a:latin typeface="Arial" panose="020B0604020202020204" pitchFamily="34" charset="0"/>
                <a:ea typeface="Times New Roman" panose="02020603050405020304" pitchFamily="18" charset="0"/>
              </a:rPr>
              <a:t>Annual holiday </a:t>
            </a:r>
            <a:br>
              <a:rPr lang="en-GB" sz="2300" b="1">
                <a:effectLst/>
                <a:latin typeface="Arial" panose="020B0604020202020204" pitchFamily="34" charset="0"/>
                <a:ea typeface="Times New Roman" panose="02020603050405020304" pitchFamily="18" charset="0"/>
              </a:rPr>
            </a:br>
            <a:endParaRPr lang="en-GB" sz="2300" b="1">
              <a:effectLst/>
              <a:latin typeface="Arial" panose="020B0604020202020204" pitchFamily="34" charset="0"/>
              <a:ea typeface="Times New Roman" panose="02020603050405020304" pitchFamily="18" charset="0"/>
            </a:endParaRPr>
          </a:p>
          <a:p>
            <a:pPr marL="0" indent="0">
              <a:buNone/>
            </a:pPr>
            <a:r>
              <a:rPr lang="en-GB" sz="2300">
                <a:effectLst/>
                <a:latin typeface="Arial" panose="020B0604020202020204" pitchFamily="34" charset="0"/>
                <a:ea typeface="Times New Roman" panose="02020603050405020304" pitchFamily="18" charset="0"/>
              </a:rPr>
              <a:t>This text will remain the same: ”Without agreement, a four-week summer holiday or one-week winter holiday can be split into several parts in accordance with this application instruction only in very exceptional situations where service provision cannot be guaranteed by using substitutes or by taking other action.”</a:t>
            </a:r>
          </a:p>
          <a:p>
            <a:pPr marL="0" indent="0">
              <a:buNone/>
            </a:pPr>
            <a:r>
              <a:rPr lang="en-GB" sz="2300">
                <a:effectLst/>
                <a:latin typeface="Arial" panose="020B0604020202020204" pitchFamily="34" charset="0"/>
                <a:ea typeface="Times New Roman" panose="02020603050405020304" pitchFamily="18" charset="0"/>
              </a:rPr>
              <a:t>An application instruction will be added:</a:t>
            </a:r>
          </a:p>
          <a:p>
            <a:pPr marL="0" indent="0">
              <a:buNone/>
            </a:pPr>
            <a:r>
              <a:rPr lang="en-GB" sz="2300">
                <a:effectLst/>
                <a:latin typeface="Arial" panose="020B0604020202020204" pitchFamily="34" charset="0"/>
                <a:ea typeface="Times New Roman" panose="02020603050405020304" pitchFamily="18" charset="0"/>
              </a:rPr>
              <a:t>In addition, splitting holidays without agreement requires that the possible very exceptional need to split holidays, and the justifications for it, have been processed in advance with the shop steward and each employee or, if the workplace lacks a shop steward, together with the employees and each employee. </a:t>
            </a:r>
          </a:p>
          <a:p>
            <a:pPr marL="0" indent="0" fontAlgn="base">
              <a:buNone/>
            </a:pPr>
            <a:r>
              <a:rPr lang="en-GB" sz="2300">
                <a:effectLst/>
                <a:latin typeface="Arial" panose="020B0604020202020204" pitchFamily="34" charset="0"/>
                <a:ea typeface="Times New Roman" panose="02020603050405020304" pitchFamily="18" charset="0"/>
              </a:rPr>
              <a:t>Furthermore, one must consider the principles mentioned in section 3 on listening to employee requests, taking them into account whenever possible, and equity when allocating holidays.</a:t>
            </a:r>
          </a:p>
          <a:p>
            <a:pPr lvl="1"/>
            <a:endParaRPr lang="fi-FI" dirty="0"/>
          </a:p>
        </p:txBody>
      </p:sp>
      <p:sp>
        <p:nvSpPr>
          <p:cNvPr id="4" name="Päivämäärän paikkamerkki 3">
            <a:extLst>
              <a:ext uri="{FF2B5EF4-FFF2-40B4-BE49-F238E27FC236}">
                <a16:creationId xmlns:a16="http://schemas.microsoft.com/office/drawing/2014/main" id="{4C574610-4415-9F89-C180-74E51192C932}"/>
              </a:ext>
            </a:extLst>
          </p:cNvPr>
          <p:cNvSpPr>
            <a:spLocks noGrp="1"/>
          </p:cNvSpPr>
          <p:nvPr>
            <p:ph type="dt" sz="half" idx="10"/>
          </p:nvPr>
        </p:nvSpPr>
        <p:spPr/>
        <p:txBody>
          <a:bodyPr/>
          <a:lstStyle/>
          <a:p>
            <a:fld id="{553DD1AD-7702-4FC5-9BA2-CBA66BCE7C22}" type="datetime1">
              <a:rPr lang="fi-FI" smtClean="0"/>
              <a:t>28.6.2023</a:t>
            </a:fld>
            <a:endParaRPr lang="fi-FI"/>
          </a:p>
        </p:txBody>
      </p:sp>
      <p:sp>
        <p:nvSpPr>
          <p:cNvPr id="5" name="Alatunnisteen paikkamerkki 4">
            <a:extLst>
              <a:ext uri="{FF2B5EF4-FFF2-40B4-BE49-F238E27FC236}">
                <a16:creationId xmlns:a16="http://schemas.microsoft.com/office/drawing/2014/main" id="{98720379-7C79-4CDE-3897-302606C24D49}"/>
              </a:ext>
            </a:extLst>
          </p:cNvPr>
          <p:cNvSpPr>
            <a:spLocks noGrp="1"/>
          </p:cNvSpPr>
          <p:nvPr>
            <p:ph type="ftr" sz="quarter" idx="11"/>
          </p:nvPr>
        </p:nvSpPr>
        <p:spPr/>
        <p:txBody>
          <a:bodyPr/>
          <a:lstStyle/>
          <a:p>
            <a:r>
              <a:rPr lang="en-GB"/>
              <a:t>[Author]</a:t>
            </a:r>
          </a:p>
        </p:txBody>
      </p:sp>
      <p:sp>
        <p:nvSpPr>
          <p:cNvPr id="6" name="Dian numeron paikkamerkki 5">
            <a:extLst>
              <a:ext uri="{FF2B5EF4-FFF2-40B4-BE49-F238E27FC236}">
                <a16:creationId xmlns:a16="http://schemas.microsoft.com/office/drawing/2014/main" id="{3F6C3EBC-AEFF-2770-A11C-5ECF3C17D18A}"/>
              </a:ext>
            </a:extLst>
          </p:cNvPr>
          <p:cNvSpPr>
            <a:spLocks noGrp="1"/>
          </p:cNvSpPr>
          <p:nvPr>
            <p:ph type="sldNum" sz="quarter" idx="4294967295"/>
          </p:nvPr>
        </p:nvSpPr>
        <p:spPr>
          <a:xfrm>
            <a:off x="11662834" y="6165851"/>
            <a:ext cx="529167" cy="215900"/>
          </a:xfrm>
        </p:spPr>
        <p:txBody>
          <a:bodyPr/>
          <a:lstStyle/>
          <a:p>
            <a:fld id="{0F68D5EE-FB2B-42B6-91CF-01F1D78ABBC2}" type="slidenum">
              <a:rPr lang="fi-FI" smtClean="0"/>
              <a:t>16</a:t>
            </a:fld>
            <a:endParaRPr lang="fi-FI"/>
          </a:p>
        </p:txBody>
      </p:sp>
    </p:spTree>
    <p:extLst>
      <p:ext uri="{BB962C8B-B14F-4D97-AF65-F5344CB8AC3E}">
        <p14:creationId xmlns:p14="http://schemas.microsoft.com/office/powerpoint/2010/main" val="1855247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2AEC46-E995-406A-BCB1-B1011EDEB59B}"/>
              </a:ext>
            </a:extLst>
          </p:cNvPr>
          <p:cNvSpPr>
            <a:spLocks noGrp="1"/>
          </p:cNvSpPr>
          <p:nvPr>
            <p:ph type="title"/>
          </p:nvPr>
        </p:nvSpPr>
        <p:spPr/>
        <p:txBody>
          <a:bodyPr/>
          <a:lstStyle/>
          <a:p>
            <a:r>
              <a:rPr lang="en-GB"/>
              <a:t>Textual changes</a:t>
            </a:r>
          </a:p>
        </p:txBody>
      </p:sp>
      <p:sp>
        <p:nvSpPr>
          <p:cNvPr id="3" name="Sisällön paikkamerkki 2">
            <a:extLst>
              <a:ext uri="{FF2B5EF4-FFF2-40B4-BE49-F238E27FC236}">
                <a16:creationId xmlns:a16="http://schemas.microsoft.com/office/drawing/2014/main" id="{48DBD451-2B94-B4D0-D852-44E586EC680F}"/>
              </a:ext>
            </a:extLst>
          </p:cNvPr>
          <p:cNvSpPr>
            <a:spLocks noGrp="1"/>
          </p:cNvSpPr>
          <p:nvPr>
            <p:ph idx="1"/>
          </p:nvPr>
        </p:nvSpPr>
        <p:spPr>
          <a:xfrm>
            <a:off x="463061" y="2005012"/>
            <a:ext cx="10102235" cy="3516557"/>
          </a:xfrm>
        </p:spPr>
        <p:txBody>
          <a:bodyPr>
            <a:normAutofit/>
          </a:bodyPr>
          <a:lstStyle/>
          <a:p>
            <a:pPr marL="0" indent="0">
              <a:buNone/>
            </a:pPr>
            <a:r>
              <a:rPr lang="en-GB" sz="1800" b="1" dirty="0">
                <a:effectLst/>
                <a:latin typeface="Arial" panose="020B0604020202020204" pitchFamily="34" charset="0"/>
                <a:ea typeface="Times New Roman" panose="02020603050405020304" pitchFamily="18" charset="0"/>
              </a:rPr>
              <a:t>Local agreement practices</a:t>
            </a:r>
          </a:p>
          <a:p>
            <a:pPr marL="0" indent="0">
              <a:buNone/>
            </a:pPr>
            <a:endParaRPr lang="fi-FI" sz="1800" dirty="0">
              <a:effectLst/>
              <a:latin typeface="Arial" panose="020B0604020202020204" pitchFamily="34" charset="0"/>
              <a:ea typeface="Times New Roman" panose="02020603050405020304" pitchFamily="18" charset="0"/>
            </a:endParaRPr>
          </a:p>
          <a:p>
            <a:pPr marL="0" indent="0">
              <a:buNone/>
            </a:pPr>
            <a:r>
              <a:rPr lang="en-GB" sz="1800" dirty="0">
                <a:effectLst/>
                <a:latin typeface="Arial" panose="020B0604020202020204" pitchFamily="34" charset="0"/>
                <a:ea typeface="Times New Roman" panose="02020603050405020304" pitchFamily="18" charset="0"/>
              </a:rPr>
              <a:t>In case some signatory organisation has a shop steward, the employees belonging to other signatory organisations can authorise this shop steward to also represent themselves. Alternatively, they can elect a representative/representatives amongst themselves. </a:t>
            </a:r>
          </a:p>
          <a:p>
            <a:pPr marL="0" indent="0">
              <a:buNone/>
            </a:pPr>
            <a:r>
              <a:rPr lang="en-GB" sz="1800" dirty="0">
                <a:effectLst/>
                <a:latin typeface="Arial" panose="020B0604020202020204" pitchFamily="34" charset="0"/>
                <a:ea typeface="Times New Roman" panose="02020603050405020304" pitchFamily="18" charset="0"/>
              </a:rPr>
              <a:t> </a:t>
            </a:r>
          </a:p>
          <a:p>
            <a:pPr marL="0" indent="0">
              <a:buNone/>
            </a:pPr>
            <a:r>
              <a:rPr lang="en-GB" sz="1800" dirty="0">
                <a:effectLst/>
                <a:latin typeface="Arial" panose="020B0604020202020204" pitchFamily="34" charset="0"/>
                <a:ea typeface="Times New Roman" panose="02020603050405020304" pitchFamily="18" charset="0"/>
              </a:rPr>
              <a:t>At the beginning of the negotiations, it is stated who the negotiators are and which parties they represent.</a:t>
            </a:r>
          </a:p>
          <a:p>
            <a:pPr marL="0" indent="0">
              <a:buNone/>
            </a:pPr>
            <a:endParaRPr lang="fi-FI" dirty="0"/>
          </a:p>
          <a:p>
            <a:endParaRPr lang="fi-FI" dirty="0"/>
          </a:p>
        </p:txBody>
      </p:sp>
      <p:sp>
        <p:nvSpPr>
          <p:cNvPr id="4" name="Päivämäärän paikkamerkki 3">
            <a:extLst>
              <a:ext uri="{FF2B5EF4-FFF2-40B4-BE49-F238E27FC236}">
                <a16:creationId xmlns:a16="http://schemas.microsoft.com/office/drawing/2014/main" id="{AE7ADB22-5E88-94EC-0C35-85CA9A5E7159}"/>
              </a:ext>
            </a:extLst>
          </p:cNvPr>
          <p:cNvSpPr>
            <a:spLocks noGrp="1"/>
          </p:cNvSpPr>
          <p:nvPr>
            <p:ph type="dt" sz="half" idx="10"/>
          </p:nvPr>
        </p:nvSpPr>
        <p:spPr/>
        <p:txBody>
          <a:bodyPr/>
          <a:lstStyle/>
          <a:p>
            <a:fld id="{553DD1AD-7702-4FC5-9BA2-CBA66BCE7C22}" type="datetime1">
              <a:rPr lang="fi-FI" smtClean="0"/>
              <a:t>28.6.2023</a:t>
            </a:fld>
            <a:endParaRPr lang="fi-FI"/>
          </a:p>
        </p:txBody>
      </p:sp>
      <p:sp>
        <p:nvSpPr>
          <p:cNvPr id="6" name="Dian numeron paikkamerkki 5">
            <a:extLst>
              <a:ext uri="{FF2B5EF4-FFF2-40B4-BE49-F238E27FC236}">
                <a16:creationId xmlns:a16="http://schemas.microsoft.com/office/drawing/2014/main" id="{5E6A932F-FC1D-6612-2E6E-75D5F474274D}"/>
              </a:ext>
            </a:extLst>
          </p:cNvPr>
          <p:cNvSpPr>
            <a:spLocks noGrp="1"/>
          </p:cNvSpPr>
          <p:nvPr>
            <p:ph type="sldNum" sz="quarter" idx="4294967295"/>
          </p:nvPr>
        </p:nvSpPr>
        <p:spPr>
          <a:xfrm>
            <a:off x="11662834" y="6165851"/>
            <a:ext cx="529167" cy="215900"/>
          </a:xfrm>
        </p:spPr>
        <p:txBody>
          <a:bodyPr/>
          <a:lstStyle/>
          <a:p>
            <a:fld id="{0F68D5EE-FB2B-42B6-91CF-01F1D78ABBC2}" type="slidenum">
              <a:rPr lang="fi-FI" smtClean="0"/>
              <a:t>17</a:t>
            </a:fld>
            <a:endParaRPr lang="fi-FI"/>
          </a:p>
        </p:txBody>
      </p:sp>
    </p:spTree>
    <p:extLst>
      <p:ext uri="{BB962C8B-B14F-4D97-AF65-F5344CB8AC3E}">
        <p14:creationId xmlns:p14="http://schemas.microsoft.com/office/powerpoint/2010/main" val="412730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B427D9-4D14-FC2B-59FC-9F4EDBBE7357}"/>
              </a:ext>
            </a:extLst>
          </p:cNvPr>
          <p:cNvSpPr>
            <a:spLocks noGrp="1"/>
          </p:cNvSpPr>
          <p:nvPr>
            <p:ph type="title"/>
          </p:nvPr>
        </p:nvSpPr>
        <p:spPr>
          <a:xfrm>
            <a:off x="499637" y="168799"/>
            <a:ext cx="10102235" cy="1325563"/>
          </a:xfrm>
        </p:spPr>
        <p:txBody>
          <a:bodyPr>
            <a:normAutofit/>
          </a:bodyPr>
          <a:lstStyle/>
          <a:p>
            <a:r>
              <a:rPr lang="en-GB"/>
              <a:t>Textual changes</a:t>
            </a:r>
          </a:p>
        </p:txBody>
      </p:sp>
      <p:sp>
        <p:nvSpPr>
          <p:cNvPr id="3" name="Sisällön paikkamerkki 2">
            <a:extLst>
              <a:ext uri="{FF2B5EF4-FFF2-40B4-BE49-F238E27FC236}">
                <a16:creationId xmlns:a16="http://schemas.microsoft.com/office/drawing/2014/main" id="{C0B42549-0F89-3533-3DF2-C77CB1A27DBB}"/>
              </a:ext>
            </a:extLst>
          </p:cNvPr>
          <p:cNvSpPr>
            <a:spLocks noGrp="1"/>
          </p:cNvSpPr>
          <p:nvPr>
            <p:ph idx="1"/>
          </p:nvPr>
        </p:nvSpPr>
        <p:spPr>
          <a:xfrm>
            <a:off x="499637" y="1431236"/>
            <a:ext cx="10372579" cy="4694929"/>
          </a:xfrm>
        </p:spPr>
        <p:txBody>
          <a:bodyPr vert="horz" lIns="121920" tIns="60960" rIns="121920" bIns="60960" rtlCol="0" anchor="t">
            <a:normAutofit/>
          </a:bodyPr>
          <a:lstStyle/>
          <a:p>
            <a:pPr indent="0">
              <a:buNone/>
            </a:pPr>
            <a:r>
              <a:rPr lang="en-GB" sz="1800" b="1">
                <a:effectLst/>
                <a:latin typeface="Arial" panose="020B0604020202020204" pitchFamily="34" charset="0"/>
                <a:ea typeface="Times New Roman" panose="02020603050405020304" pitchFamily="18" charset="0"/>
              </a:rPr>
              <a:t>Pay agreement</a:t>
            </a:r>
          </a:p>
          <a:p>
            <a:pPr indent="0">
              <a:buNone/>
            </a:pPr>
            <a:r>
              <a:rPr lang="en-GB" sz="1800">
                <a:latin typeface="Arial" panose="020B0604020202020204" pitchFamily="34" charset="0"/>
                <a:ea typeface="Times New Roman" panose="02020603050405020304" pitchFamily="18" charset="0"/>
              </a:rPr>
              <a:t>Pay agreement section 5 (Part-time employees) has been removed</a:t>
            </a:r>
            <a:r>
              <a:rPr lang="en-GB" sz="1800">
                <a:effectLst/>
                <a:latin typeface="Arial" panose="020B0604020202020204" pitchFamily="34" charset="0"/>
                <a:ea typeface="Times New Roman" panose="02020603050405020304" pitchFamily="18" charset="0"/>
              </a:rPr>
              <a:t> </a:t>
            </a:r>
          </a:p>
          <a:p>
            <a:pPr marL="457200"/>
            <a:endParaRPr lang="fi-FI" sz="1800" dirty="0">
              <a:effectLst/>
              <a:latin typeface="Arial" panose="020B0604020202020204" pitchFamily="34" charset="0"/>
              <a:ea typeface="Times New Roman" panose="02020603050405020304" pitchFamily="18" charset="0"/>
            </a:endParaRPr>
          </a:p>
          <a:p>
            <a:pPr indent="0">
              <a:buNone/>
            </a:pPr>
            <a:r>
              <a:rPr lang="en-GB" sz="1800">
                <a:effectLst/>
                <a:latin typeface="Arial" panose="020B0604020202020204" pitchFamily="34" charset="0"/>
                <a:ea typeface="Times New Roman" panose="02020603050405020304" pitchFamily="18" charset="0"/>
              </a:rPr>
              <a:t>Protocol entry:</a:t>
            </a:r>
          </a:p>
          <a:p>
            <a:pPr indent="0">
              <a:buNone/>
            </a:pPr>
            <a:r>
              <a:rPr lang="en-GB" sz="1800">
                <a:effectLst/>
                <a:latin typeface="Arial" panose="020B0604020202020204" pitchFamily="34" charset="0"/>
                <a:ea typeface="Times New Roman" panose="02020603050405020304" pitchFamily="18" charset="0"/>
              </a:rPr>
              <a:t>The raised part-time monthly pay of an employee covered by the previous collective agreement who has worked less than 19 hours a week on average cannot decrease in the previous part-time work, although the provision in question has been removed from the collective agreement. </a:t>
            </a:r>
          </a:p>
          <a:p>
            <a:pPr marL="0" indent="0">
              <a:buNone/>
            </a:pPr>
            <a:endParaRPr lang="fi-FI" dirty="0">
              <a:ea typeface="Arial Unicode MS"/>
              <a:cs typeface="Arial Unicode MS"/>
            </a:endParaRPr>
          </a:p>
        </p:txBody>
      </p:sp>
      <p:sp>
        <p:nvSpPr>
          <p:cNvPr id="4" name="Päivämäärän paikkamerkki 3">
            <a:extLst>
              <a:ext uri="{FF2B5EF4-FFF2-40B4-BE49-F238E27FC236}">
                <a16:creationId xmlns:a16="http://schemas.microsoft.com/office/drawing/2014/main" id="{5D6FD42B-3082-E316-BF39-95BF49097A42}"/>
              </a:ext>
            </a:extLst>
          </p:cNvPr>
          <p:cNvSpPr>
            <a:spLocks noGrp="1"/>
          </p:cNvSpPr>
          <p:nvPr>
            <p:ph type="dt" sz="half" idx="10"/>
          </p:nvPr>
        </p:nvSpPr>
        <p:spPr/>
        <p:txBody>
          <a:bodyPr/>
          <a:lstStyle/>
          <a:p>
            <a:fld id="{553DD1AD-7702-4FC5-9BA2-CBA66BCE7C22}" type="datetime1">
              <a:rPr lang="fi-FI" smtClean="0"/>
              <a:t>28.6.2023</a:t>
            </a:fld>
            <a:endParaRPr lang="fi-FI"/>
          </a:p>
        </p:txBody>
      </p:sp>
      <p:sp>
        <p:nvSpPr>
          <p:cNvPr id="6" name="Dian numeron paikkamerkki 5">
            <a:extLst>
              <a:ext uri="{FF2B5EF4-FFF2-40B4-BE49-F238E27FC236}">
                <a16:creationId xmlns:a16="http://schemas.microsoft.com/office/drawing/2014/main" id="{6951F028-78C7-AFB5-91A3-C4AA8AC94F6F}"/>
              </a:ext>
            </a:extLst>
          </p:cNvPr>
          <p:cNvSpPr>
            <a:spLocks noGrp="1"/>
          </p:cNvSpPr>
          <p:nvPr>
            <p:ph type="sldNum" sz="quarter" idx="4294967295"/>
          </p:nvPr>
        </p:nvSpPr>
        <p:spPr>
          <a:xfrm>
            <a:off x="11662834" y="6165851"/>
            <a:ext cx="529167" cy="215900"/>
          </a:xfrm>
        </p:spPr>
        <p:txBody>
          <a:bodyPr/>
          <a:lstStyle/>
          <a:p>
            <a:fld id="{0F68D5EE-FB2B-42B6-91CF-01F1D78ABBC2}" type="slidenum">
              <a:rPr lang="fi-FI" smtClean="0"/>
              <a:t>18</a:t>
            </a:fld>
            <a:endParaRPr lang="fi-FI"/>
          </a:p>
        </p:txBody>
      </p:sp>
    </p:spTree>
    <p:extLst>
      <p:ext uri="{BB962C8B-B14F-4D97-AF65-F5344CB8AC3E}">
        <p14:creationId xmlns:p14="http://schemas.microsoft.com/office/powerpoint/2010/main" val="598141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E84974-5832-9F9A-17C7-855FE80085F6}"/>
              </a:ext>
            </a:extLst>
          </p:cNvPr>
          <p:cNvSpPr>
            <a:spLocks noGrp="1"/>
          </p:cNvSpPr>
          <p:nvPr>
            <p:ph type="title"/>
          </p:nvPr>
        </p:nvSpPr>
        <p:spPr/>
        <p:txBody>
          <a:bodyPr/>
          <a:lstStyle/>
          <a:p>
            <a:r>
              <a:rPr lang="en-GB"/>
              <a:t>Agreement period’s project, and working groups</a:t>
            </a:r>
          </a:p>
        </p:txBody>
      </p:sp>
      <p:sp>
        <p:nvSpPr>
          <p:cNvPr id="3" name="Sisällön paikkamerkki 2">
            <a:extLst>
              <a:ext uri="{FF2B5EF4-FFF2-40B4-BE49-F238E27FC236}">
                <a16:creationId xmlns:a16="http://schemas.microsoft.com/office/drawing/2014/main" id="{E7C10C21-054B-40FF-4B6F-342B720829D3}"/>
              </a:ext>
            </a:extLst>
          </p:cNvPr>
          <p:cNvSpPr>
            <a:spLocks noGrp="1"/>
          </p:cNvSpPr>
          <p:nvPr>
            <p:ph idx="1"/>
          </p:nvPr>
        </p:nvSpPr>
        <p:spPr>
          <a:xfrm>
            <a:off x="463061" y="1870075"/>
            <a:ext cx="10102235" cy="4295776"/>
          </a:xfrm>
        </p:spPr>
        <p:txBody>
          <a:bodyPr>
            <a:normAutofit fontScale="92500" lnSpcReduction="10000"/>
          </a:bodyPr>
          <a:lstStyle/>
          <a:p>
            <a:pPr marL="0" indent="0">
              <a:buNone/>
            </a:pPr>
            <a:r>
              <a:rPr lang="en-GB" sz="1900" dirty="0">
                <a:latin typeface="Arial" panose="020B0604020202020204" pitchFamily="34" charset="0"/>
              </a:rPr>
              <a:t>1. Private social services sector’s development project related to attraction and retention (see the protocol of signature, in Finnish)</a:t>
            </a:r>
          </a:p>
          <a:p>
            <a:pPr marL="0" indent="0">
              <a:buNone/>
            </a:pPr>
            <a:r>
              <a:rPr lang="en-GB" sz="1900" dirty="0">
                <a:latin typeface="Arial" panose="020B0604020202020204" pitchFamily="34" charset="0"/>
              </a:rPr>
              <a:t>2. Renewal of the guide on healthy and productive working time (“</a:t>
            </a:r>
            <a:r>
              <a:rPr lang="en-GB" sz="1900" dirty="0" err="1">
                <a:latin typeface="Arial" panose="020B0604020202020204" pitchFamily="34" charset="0"/>
              </a:rPr>
              <a:t>Terveet</a:t>
            </a:r>
            <a:r>
              <a:rPr lang="en-GB" sz="1900" dirty="0">
                <a:latin typeface="Arial" panose="020B0604020202020204" pitchFamily="34" charset="0"/>
              </a:rPr>
              <a:t> </a:t>
            </a:r>
            <a:r>
              <a:rPr lang="en-GB" sz="1900" dirty="0" err="1">
                <a:latin typeface="Arial" panose="020B0604020202020204" pitchFamily="34" charset="0"/>
              </a:rPr>
              <a:t>ja</a:t>
            </a:r>
            <a:r>
              <a:rPr lang="en-GB" sz="1900" dirty="0">
                <a:latin typeface="Arial" panose="020B0604020202020204" pitchFamily="34" charset="0"/>
              </a:rPr>
              <a:t> </a:t>
            </a:r>
            <a:r>
              <a:rPr lang="en-GB" sz="1900" dirty="0" err="1">
                <a:latin typeface="Arial" panose="020B0604020202020204" pitchFamily="34" charset="0"/>
              </a:rPr>
              <a:t>tulokselliset</a:t>
            </a:r>
            <a:r>
              <a:rPr lang="en-GB" sz="1900" dirty="0">
                <a:latin typeface="Arial" panose="020B0604020202020204" pitchFamily="34" charset="0"/>
              </a:rPr>
              <a:t> </a:t>
            </a:r>
            <a:r>
              <a:rPr lang="en-GB" sz="1900" dirty="0" err="1">
                <a:latin typeface="Arial" panose="020B0604020202020204" pitchFamily="34" charset="0"/>
              </a:rPr>
              <a:t>työajat</a:t>
            </a:r>
            <a:r>
              <a:rPr lang="en-GB" sz="1900" dirty="0">
                <a:latin typeface="Arial" panose="020B0604020202020204" pitchFamily="34" charset="0"/>
              </a:rPr>
              <a:t>”) (the current group will continue)</a:t>
            </a:r>
          </a:p>
          <a:p>
            <a:pPr marL="0" indent="0">
              <a:buNone/>
            </a:pPr>
            <a:r>
              <a:rPr lang="en-GB" sz="1900" dirty="0">
                <a:latin typeface="Arial" panose="020B0604020202020204" pitchFamily="34" charset="0"/>
              </a:rPr>
              <a:t>3. Working groups related to well-being at work</a:t>
            </a:r>
          </a:p>
          <a:p>
            <a:pPr marL="0" indent="0">
              <a:buNone/>
            </a:pPr>
            <a:r>
              <a:rPr lang="en-GB" sz="1900" dirty="0">
                <a:latin typeface="Arial" panose="020B0604020202020204" pitchFamily="34" charset="0"/>
                <a:ea typeface="Calibri" panose="020F0502020204030204" pitchFamily="34" charset="0"/>
              </a:rPr>
              <a:t>	</a:t>
            </a:r>
            <a:r>
              <a:rPr lang="en-GB" sz="1900" dirty="0"/>
              <a:t>A) The current working group will continue its work and report to the parties’ attraction and retention project</a:t>
            </a:r>
          </a:p>
          <a:p>
            <a:pPr marL="0" indent="0">
              <a:buNone/>
            </a:pPr>
            <a:r>
              <a:rPr lang="en-GB" sz="1900" dirty="0">
                <a:latin typeface="Arial" panose="020B0604020202020204" pitchFamily="34" charset="0"/>
                <a:ea typeface="Calibri" panose="020F0502020204030204" pitchFamily="34" charset="0"/>
              </a:rPr>
              <a:t>	B) In addition to the previous ones, a new theme has to do with looking into whether trips between customers can be marked in the shift roster in work that involves switching among workstations, and how the trips can be taken into account in shift planning</a:t>
            </a:r>
            <a:r>
              <a:rPr lang="en-GB" sz="1900" dirty="0">
                <a:effectLst/>
                <a:latin typeface="Arial" panose="020B0604020202020204" pitchFamily="34" charset="0"/>
                <a:ea typeface="Calibri" panose="020F0502020204030204" pitchFamily="34" charset="0"/>
              </a:rPr>
              <a:t> </a:t>
            </a:r>
          </a:p>
          <a:p>
            <a:pPr marL="0" indent="0">
              <a:buNone/>
            </a:pPr>
            <a:r>
              <a:rPr lang="en-GB" sz="1900" dirty="0">
                <a:latin typeface="Arial" panose="020B0604020202020204" pitchFamily="34" charset="0"/>
                <a:ea typeface="Times New Roman" panose="02020603050405020304" pitchFamily="18" charset="0"/>
              </a:rPr>
              <a:t>4. </a:t>
            </a:r>
            <a:r>
              <a:rPr lang="en-GB" sz="1800" dirty="0">
                <a:effectLst/>
                <a:latin typeface="Arial" panose="020B0604020202020204" pitchFamily="34" charset="0"/>
                <a:ea typeface="Times New Roman" panose="02020603050405020304" pitchFamily="18" charset="0"/>
              </a:rPr>
              <a:t>Working group looking into protective clothing mentioned in section 25 of the collective agreement (the current working group will continue)</a:t>
            </a:r>
          </a:p>
          <a:p>
            <a:pPr marL="0" indent="0">
              <a:buNone/>
            </a:pPr>
            <a:r>
              <a:rPr lang="en-GB" sz="1900" dirty="0">
                <a:effectLst/>
                <a:latin typeface="Arial" panose="020B0604020202020204" pitchFamily="34" charset="0"/>
                <a:ea typeface="Times New Roman" panose="02020603050405020304" pitchFamily="18" charset="0"/>
              </a:rPr>
              <a:t>5. Working group looking into the possibility of clarifying the percentage scales of annual holiday pay in section 18, subsection 8 in a cost neutral way, and looking into the application schedule of the possible change</a:t>
            </a:r>
          </a:p>
          <a:p>
            <a:pPr marL="457200" indent="-457200">
              <a:buAutoNum type="arabicPeriod" startAt="4"/>
            </a:pPr>
            <a:endParaRPr lang="fi-FI" sz="2400" dirty="0">
              <a:latin typeface="Arial" panose="020B0604020202020204" pitchFamily="34" charset="0"/>
            </a:endParaRPr>
          </a:p>
          <a:p>
            <a:pPr marL="609585" indent="-609585">
              <a:buFont typeface="Arial" pitchFamily="34" charset="0"/>
              <a:buAutoNum type="arabicPeriod"/>
            </a:pPr>
            <a:endParaRPr lang="fi-FI" sz="2400" dirty="0">
              <a:latin typeface="Arial" panose="020B0604020202020204" pitchFamily="34" charset="0"/>
            </a:endParaRPr>
          </a:p>
          <a:p>
            <a:pPr marL="0" indent="0">
              <a:buNone/>
            </a:pPr>
            <a:endParaRPr lang="fi-FI" dirty="0"/>
          </a:p>
        </p:txBody>
      </p:sp>
      <p:sp>
        <p:nvSpPr>
          <p:cNvPr id="4" name="Päivämäärän paikkamerkki 3">
            <a:extLst>
              <a:ext uri="{FF2B5EF4-FFF2-40B4-BE49-F238E27FC236}">
                <a16:creationId xmlns:a16="http://schemas.microsoft.com/office/drawing/2014/main" id="{82A0FC12-6C06-1C4C-C46D-45670EE6D7C0}"/>
              </a:ext>
            </a:extLst>
          </p:cNvPr>
          <p:cNvSpPr>
            <a:spLocks noGrp="1"/>
          </p:cNvSpPr>
          <p:nvPr>
            <p:ph type="dt" sz="half" idx="10"/>
          </p:nvPr>
        </p:nvSpPr>
        <p:spPr/>
        <p:txBody>
          <a:bodyPr/>
          <a:lstStyle/>
          <a:p>
            <a:fld id="{553DD1AD-7702-4FC5-9BA2-CBA66BCE7C22}" type="datetime1">
              <a:rPr lang="fi-FI" smtClean="0"/>
              <a:t>28.6.2023</a:t>
            </a:fld>
            <a:endParaRPr lang="fi-FI"/>
          </a:p>
        </p:txBody>
      </p:sp>
      <p:sp>
        <p:nvSpPr>
          <p:cNvPr id="6" name="Dian numeron paikkamerkki 5">
            <a:extLst>
              <a:ext uri="{FF2B5EF4-FFF2-40B4-BE49-F238E27FC236}">
                <a16:creationId xmlns:a16="http://schemas.microsoft.com/office/drawing/2014/main" id="{1F5BB10B-90BE-71C8-31C5-0B11AEBFB278}"/>
              </a:ext>
            </a:extLst>
          </p:cNvPr>
          <p:cNvSpPr>
            <a:spLocks noGrp="1"/>
          </p:cNvSpPr>
          <p:nvPr>
            <p:ph type="sldNum" sz="quarter" idx="4294967295"/>
          </p:nvPr>
        </p:nvSpPr>
        <p:spPr>
          <a:xfrm>
            <a:off x="11662834" y="6165851"/>
            <a:ext cx="529167" cy="215900"/>
          </a:xfrm>
        </p:spPr>
        <p:txBody>
          <a:bodyPr/>
          <a:lstStyle/>
          <a:p>
            <a:fld id="{0F68D5EE-FB2B-42B6-91CF-01F1D78ABBC2}" type="slidenum">
              <a:rPr lang="fi-FI" smtClean="0"/>
              <a:t>19</a:t>
            </a:fld>
            <a:endParaRPr lang="fi-FI"/>
          </a:p>
        </p:txBody>
      </p:sp>
    </p:spTree>
    <p:extLst>
      <p:ext uri="{BB962C8B-B14F-4D97-AF65-F5344CB8AC3E}">
        <p14:creationId xmlns:p14="http://schemas.microsoft.com/office/powerpoint/2010/main" val="54892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AA4A5D-1DA5-B821-50C7-2F8971EBE3EF}"/>
              </a:ext>
            </a:extLst>
          </p:cNvPr>
          <p:cNvSpPr>
            <a:spLocks noGrp="1"/>
          </p:cNvSpPr>
          <p:nvPr>
            <p:ph type="title"/>
          </p:nvPr>
        </p:nvSpPr>
        <p:spPr/>
        <p:txBody>
          <a:bodyPr/>
          <a:lstStyle/>
          <a:p>
            <a:r>
              <a:rPr lang="en-GB"/>
              <a:t>Agreement period</a:t>
            </a:r>
          </a:p>
        </p:txBody>
      </p:sp>
      <p:sp>
        <p:nvSpPr>
          <p:cNvPr id="3" name="Sisällön paikkamerkki 2">
            <a:extLst>
              <a:ext uri="{FF2B5EF4-FFF2-40B4-BE49-F238E27FC236}">
                <a16:creationId xmlns:a16="http://schemas.microsoft.com/office/drawing/2014/main" id="{ED15193C-3833-1972-F4F8-A8846FA31F3F}"/>
              </a:ext>
            </a:extLst>
          </p:cNvPr>
          <p:cNvSpPr>
            <a:spLocks noGrp="1"/>
          </p:cNvSpPr>
          <p:nvPr>
            <p:ph idx="1"/>
          </p:nvPr>
        </p:nvSpPr>
        <p:spPr>
          <a:xfrm>
            <a:off x="463061" y="2005012"/>
            <a:ext cx="10102235" cy="3516557"/>
          </a:xfrm>
        </p:spPr>
        <p:txBody>
          <a:bodyPr/>
          <a:lstStyle/>
          <a:p>
            <a:r>
              <a:rPr lang="en-GB"/>
              <a:t>The agreement period is 32 months</a:t>
            </a:r>
          </a:p>
          <a:p>
            <a:r>
              <a:rPr lang="en-GB"/>
              <a:t>The collective agreement entered into force </a:t>
            </a:r>
            <a:r>
              <a:rPr lang="en-GB" b="1"/>
              <a:t>on 1 May 2023 and will expire on 31 December 2025 </a:t>
            </a:r>
          </a:p>
          <a:p>
            <a:endParaRPr lang="fi-FI" b="1" dirty="0"/>
          </a:p>
          <a:p>
            <a:pPr marL="0" indent="0">
              <a:buNone/>
            </a:pPr>
            <a:endParaRPr lang="fi-FI" dirty="0"/>
          </a:p>
        </p:txBody>
      </p:sp>
      <p:sp>
        <p:nvSpPr>
          <p:cNvPr id="4" name="Päivämäärän paikkamerkki 3">
            <a:extLst>
              <a:ext uri="{FF2B5EF4-FFF2-40B4-BE49-F238E27FC236}">
                <a16:creationId xmlns:a16="http://schemas.microsoft.com/office/drawing/2014/main" id="{3E0D16D4-5584-F486-910D-3A2899296416}"/>
              </a:ext>
            </a:extLst>
          </p:cNvPr>
          <p:cNvSpPr>
            <a:spLocks noGrp="1"/>
          </p:cNvSpPr>
          <p:nvPr>
            <p:ph type="dt" sz="half" idx="10"/>
          </p:nvPr>
        </p:nvSpPr>
        <p:spPr/>
        <p:txBody>
          <a:bodyPr/>
          <a:lstStyle/>
          <a:p>
            <a:r>
              <a:rPr lang="fi-FI" dirty="0" err="1"/>
              <a:t>Date</a:t>
            </a:r>
            <a:endParaRPr lang="fi-FI" dirty="0"/>
          </a:p>
        </p:txBody>
      </p:sp>
      <p:sp>
        <p:nvSpPr>
          <p:cNvPr id="5" name="Alatunnisteen paikkamerkki 4">
            <a:extLst>
              <a:ext uri="{FF2B5EF4-FFF2-40B4-BE49-F238E27FC236}">
                <a16:creationId xmlns:a16="http://schemas.microsoft.com/office/drawing/2014/main" id="{6FC79D84-6B8F-9ACD-D207-0ECB89813A9D}"/>
              </a:ext>
            </a:extLst>
          </p:cNvPr>
          <p:cNvSpPr>
            <a:spLocks noGrp="1"/>
          </p:cNvSpPr>
          <p:nvPr>
            <p:ph type="ftr" sz="quarter" idx="11"/>
          </p:nvPr>
        </p:nvSpPr>
        <p:spPr/>
        <p:txBody>
          <a:bodyPr/>
          <a:lstStyle/>
          <a:p>
            <a:r>
              <a:rPr lang="fi-FI" dirty="0" err="1"/>
              <a:t>Footer</a:t>
            </a:r>
            <a:endParaRPr lang="fi-FI" dirty="0"/>
          </a:p>
        </p:txBody>
      </p:sp>
    </p:spTree>
    <p:extLst>
      <p:ext uri="{BB962C8B-B14F-4D97-AF65-F5344CB8AC3E}">
        <p14:creationId xmlns:p14="http://schemas.microsoft.com/office/powerpoint/2010/main" val="84625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51C323-0519-DE27-CC8C-9AA2FABA31A6}"/>
              </a:ext>
            </a:extLst>
          </p:cNvPr>
          <p:cNvSpPr>
            <a:spLocks noGrp="1"/>
          </p:cNvSpPr>
          <p:nvPr>
            <p:ph type="title"/>
          </p:nvPr>
        </p:nvSpPr>
        <p:spPr/>
        <p:txBody>
          <a:bodyPr/>
          <a:lstStyle/>
          <a:p>
            <a:r>
              <a:rPr lang="en-GB"/>
              <a:t>Pay raises</a:t>
            </a:r>
          </a:p>
        </p:txBody>
      </p:sp>
      <p:sp>
        <p:nvSpPr>
          <p:cNvPr id="3" name="Sisällön paikkamerkki 2">
            <a:extLst>
              <a:ext uri="{FF2B5EF4-FFF2-40B4-BE49-F238E27FC236}">
                <a16:creationId xmlns:a16="http://schemas.microsoft.com/office/drawing/2014/main" id="{A60A2263-07A0-4AEA-9390-7DF37CAEEE8C}"/>
              </a:ext>
            </a:extLst>
          </p:cNvPr>
          <p:cNvSpPr>
            <a:spLocks noGrp="1"/>
          </p:cNvSpPr>
          <p:nvPr>
            <p:ph idx="1"/>
          </p:nvPr>
        </p:nvSpPr>
        <p:spPr>
          <a:xfrm>
            <a:off x="463061" y="2005012"/>
            <a:ext cx="10102235" cy="3516557"/>
          </a:xfrm>
        </p:spPr>
        <p:txBody>
          <a:bodyPr>
            <a:normAutofit/>
          </a:bodyPr>
          <a:lstStyle/>
          <a:p>
            <a:pPr marL="0" indent="0">
              <a:buNone/>
            </a:pPr>
            <a:r>
              <a:rPr lang="en-GB" sz="1800" b="1">
                <a:effectLst/>
                <a:latin typeface="Arial" panose="020B0604020202020204" pitchFamily="34" charset="0"/>
                <a:ea typeface="Times New Roman" panose="02020603050405020304" pitchFamily="18" charset="0"/>
              </a:rPr>
              <a:t>2023</a:t>
            </a:r>
            <a:r>
              <a:rPr lang="en-GB" sz="1800">
                <a:effectLst/>
                <a:latin typeface="Arial" panose="020B0604020202020204" pitchFamily="34" charset="0"/>
                <a:ea typeface="Times New Roman" panose="02020603050405020304" pitchFamily="18" charset="0"/>
              </a:rPr>
              <a:t> </a:t>
            </a:r>
          </a:p>
          <a:p>
            <a:r>
              <a:rPr lang="en-GB" sz="1800">
                <a:effectLst/>
                <a:latin typeface="Arial" panose="020B0604020202020204" pitchFamily="34" charset="0"/>
                <a:ea typeface="Times New Roman" panose="02020603050405020304" pitchFamily="18" charset="0"/>
              </a:rPr>
              <a:t>On 1 September 2023, a general raise and scale raise of 3.6%</a:t>
            </a:r>
          </a:p>
          <a:p>
            <a:pPr marL="0" indent="0">
              <a:buNone/>
            </a:pPr>
            <a:r>
              <a:rPr lang="en-GB" sz="1800">
                <a:effectLst/>
                <a:latin typeface="Arial" panose="020B0604020202020204" pitchFamily="34" charset="0"/>
                <a:ea typeface="Times New Roman" panose="02020603050405020304" pitchFamily="18" charset="0"/>
              </a:rPr>
              <a:t> </a:t>
            </a:r>
          </a:p>
          <a:p>
            <a:r>
              <a:rPr lang="en-GB" sz="1800">
                <a:effectLst/>
                <a:latin typeface="Arial" panose="020B0604020202020204" pitchFamily="34" charset="0"/>
                <a:ea typeface="Times New Roman" panose="02020603050405020304" pitchFamily="18" charset="0"/>
              </a:rPr>
              <a:t>1 September 2023 The minimum salary scales will be increased in all six competence requirement groups   </a:t>
            </a:r>
          </a:p>
          <a:p>
            <a:pPr marL="0" indent="0">
              <a:buNone/>
            </a:pPr>
            <a:r>
              <a:rPr lang="en-GB" sz="1800">
                <a:effectLst/>
                <a:latin typeface="Arial" panose="020B0604020202020204" pitchFamily="34" charset="0"/>
                <a:ea typeface="Times New Roman" panose="02020603050405020304" pitchFamily="18" charset="0"/>
              </a:rPr>
              <a:t>		The minimum salary scales will be  increased in all service increment steps </a:t>
            </a:r>
          </a:p>
          <a:p>
            <a:pPr marL="1828800" lvl="4" indent="0">
              <a:buNone/>
            </a:pPr>
            <a:r>
              <a:rPr lang="en-GB" sz="1400">
                <a:effectLst/>
                <a:latin typeface="Arial" panose="020B0604020202020204" pitchFamily="34" charset="0"/>
                <a:ea typeface="Times New Roman" panose="02020603050405020304" pitchFamily="18" charset="0"/>
              </a:rPr>
              <a:t>Pay groups A-B 1.9% </a:t>
            </a:r>
          </a:p>
          <a:p>
            <a:pPr marL="1828800" lvl="4" indent="0">
              <a:buNone/>
            </a:pPr>
            <a:r>
              <a:rPr lang="en-GB" sz="1400">
                <a:effectLst/>
                <a:latin typeface="Arial" panose="020B0604020202020204" pitchFamily="34" charset="0"/>
                <a:ea typeface="Times New Roman" panose="02020603050405020304" pitchFamily="18" charset="0"/>
              </a:rPr>
              <a:t>Pay groups C-F 2.2%. </a:t>
            </a:r>
          </a:p>
          <a:p>
            <a:pPr marL="0" indent="0">
              <a:buNone/>
            </a:pPr>
            <a:endParaRPr lang="fi-FI" sz="1800" dirty="0">
              <a:effectLst/>
              <a:latin typeface="Arial" panose="020B0604020202020204" pitchFamily="34" charset="0"/>
              <a:ea typeface="Times New Roman" panose="02020603050405020304" pitchFamily="18" charset="0"/>
            </a:endParaRPr>
          </a:p>
          <a:p>
            <a:r>
              <a:rPr lang="en-GB" sz="1800">
                <a:effectLst/>
                <a:latin typeface="Arial" panose="020B0604020202020204" pitchFamily="34" charset="0"/>
                <a:ea typeface="Times New Roman" panose="02020603050405020304" pitchFamily="18" charset="0"/>
              </a:rPr>
              <a:t>On average, the cost impact of the minimum raise increasing the pay level of the industry is 1.56%.</a:t>
            </a:r>
          </a:p>
          <a:p>
            <a:pPr marL="0" indent="0">
              <a:buNone/>
            </a:pPr>
            <a:endParaRPr lang="fi-FI" sz="2400" dirty="0">
              <a:latin typeface="Times New Roman" panose="02020603050405020304" pitchFamily="18" charset="0"/>
              <a:ea typeface="Times New Roman" panose="02020603050405020304" pitchFamily="18" charset="0"/>
            </a:endParaRPr>
          </a:p>
          <a:p>
            <a:endParaRPr lang="fi-FI" dirty="0"/>
          </a:p>
        </p:txBody>
      </p:sp>
      <p:sp>
        <p:nvSpPr>
          <p:cNvPr id="4" name="Päivämäärän paikkamerkki 3">
            <a:extLst>
              <a:ext uri="{FF2B5EF4-FFF2-40B4-BE49-F238E27FC236}">
                <a16:creationId xmlns:a16="http://schemas.microsoft.com/office/drawing/2014/main" id="{56E31933-249D-F74D-FCAF-2D22A063B4A2}"/>
              </a:ext>
            </a:extLst>
          </p:cNvPr>
          <p:cNvSpPr>
            <a:spLocks noGrp="1"/>
          </p:cNvSpPr>
          <p:nvPr>
            <p:ph type="dt" sz="half" idx="10"/>
          </p:nvPr>
        </p:nvSpPr>
        <p:spPr/>
        <p:txBody>
          <a:bodyPr/>
          <a:lstStyle/>
          <a:p>
            <a:fld id="{553DD1AD-7702-4FC5-9BA2-CBA66BCE7C22}" type="datetime1">
              <a:rPr lang="fi-FI" smtClean="0"/>
              <a:t>28.6.2023</a:t>
            </a:fld>
            <a:endParaRPr lang="fi-FI"/>
          </a:p>
        </p:txBody>
      </p:sp>
      <p:sp>
        <p:nvSpPr>
          <p:cNvPr id="6" name="Dian numeron paikkamerkki 5">
            <a:extLst>
              <a:ext uri="{FF2B5EF4-FFF2-40B4-BE49-F238E27FC236}">
                <a16:creationId xmlns:a16="http://schemas.microsoft.com/office/drawing/2014/main" id="{3C23E67D-A37E-D8CD-26C5-A93A7C5029F6}"/>
              </a:ext>
            </a:extLst>
          </p:cNvPr>
          <p:cNvSpPr>
            <a:spLocks noGrp="1"/>
          </p:cNvSpPr>
          <p:nvPr>
            <p:ph type="sldNum" sz="quarter" idx="4294967295"/>
          </p:nvPr>
        </p:nvSpPr>
        <p:spPr>
          <a:xfrm>
            <a:off x="11662834" y="6165851"/>
            <a:ext cx="529167" cy="215900"/>
          </a:xfrm>
        </p:spPr>
        <p:txBody>
          <a:bodyPr/>
          <a:lstStyle/>
          <a:p>
            <a:fld id="{0F68D5EE-FB2B-42B6-91CF-01F1D78ABBC2}" type="slidenum">
              <a:rPr lang="fi-FI" smtClean="0"/>
              <a:t>3</a:t>
            </a:fld>
            <a:endParaRPr lang="fi-FI"/>
          </a:p>
        </p:txBody>
      </p:sp>
    </p:spTree>
    <p:extLst>
      <p:ext uri="{BB962C8B-B14F-4D97-AF65-F5344CB8AC3E}">
        <p14:creationId xmlns:p14="http://schemas.microsoft.com/office/powerpoint/2010/main" val="174564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DACEE-F492-F227-57C1-AE5DAF4A9121}"/>
              </a:ext>
            </a:extLst>
          </p:cNvPr>
          <p:cNvSpPr>
            <a:spLocks noGrp="1"/>
          </p:cNvSpPr>
          <p:nvPr>
            <p:ph type="title"/>
          </p:nvPr>
        </p:nvSpPr>
        <p:spPr/>
        <p:txBody>
          <a:bodyPr/>
          <a:lstStyle/>
          <a:p>
            <a:r>
              <a:rPr lang="en-GB"/>
              <a:t>Pay raises - one-time instalment - early childhood education and care</a:t>
            </a:r>
          </a:p>
        </p:txBody>
      </p:sp>
      <p:sp>
        <p:nvSpPr>
          <p:cNvPr id="3" name="Sisällön paikkamerkki 2">
            <a:extLst>
              <a:ext uri="{FF2B5EF4-FFF2-40B4-BE49-F238E27FC236}">
                <a16:creationId xmlns:a16="http://schemas.microsoft.com/office/drawing/2014/main" id="{19E96FBF-5FB0-D551-4A5A-CBC59E52A853}"/>
              </a:ext>
            </a:extLst>
          </p:cNvPr>
          <p:cNvSpPr>
            <a:spLocks noGrp="1"/>
          </p:cNvSpPr>
          <p:nvPr>
            <p:ph idx="1"/>
          </p:nvPr>
        </p:nvSpPr>
        <p:spPr/>
        <p:txBody>
          <a:bodyPr>
            <a:normAutofit fontScale="77500" lnSpcReduction="20000"/>
          </a:bodyPr>
          <a:lstStyle/>
          <a:p>
            <a:pPr marL="0" indent="0">
              <a:buNone/>
            </a:pPr>
            <a:r>
              <a:rPr lang="en-GB" sz="1800" b="1">
                <a:effectLst/>
                <a:latin typeface="Arial" panose="020B0604020202020204" pitchFamily="34" charset="0"/>
                <a:ea typeface="Times New Roman" panose="02020603050405020304" pitchFamily="18" charset="0"/>
              </a:rPr>
              <a:t>2024</a:t>
            </a:r>
            <a:r>
              <a:rPr lang="en-GB" sz="1800">
                <a:effectLst/>
                <a:latin typeface="Arial" panose="020B0604020202020204" pitchFamily="34" charset="0"/>
                <a:ea typeface="Times New Roman" panose="02020603050405020304" pitchFamily="18" charset="0"/>
              </a:rPr>
              <a:t> </a:t>
            </a:r>
          </a:p>
          <a:p>
            <a:pPr marL="0" indent="0">
              <a:buNone/>
            </a:pPr>
            <a:r>
              <a:rPr lang="en-GB" sz="1800" b="1">
                <a:effectLst/>
                <a:latin typeface="Arial" panose="020B0604020202020204" pitchFamily="34" charset="0"/>
                <a:ea typeface="Times New Roman" panose="02020603050405020304" pitchFamily="18" charset="0"/>
              </a:rPr>
              <a:t>May</a:t>
            </a:r>
            <a:r>
              <a:rPr lang="en-GB" sz="1800">
                <a:effectLst/>
                <a:latin typeface="Arial" panose="020B0604020202020204" pitchFamily="34" charset="0"/>
                <a:ea typeface="Times New Roman" panose="02020603050405020304" pitchFamily="18" charset="0"/>
              </a:rPr>
              <a:t> 	 </a:t>
            </a:r>
          </a:p>
          <a:p>
            <a:r>
              <a:rPr lang="en-GB" sz="1800">
                <a:effectLst/>
                <a:latin typeface="Arial" panose="020B0604020202020204" pitchFamily="34" charset="0"/>
                <a:ea typeface="Times New Roman" panose="02020603050405020304" pitchFamily="18" charset="0"/>
              </a:rPr>
              <a:t>Early childhood education and care employees will be paid a one-time </a:t>
            </a:r>
            <a:r>
              <a:rPr lang="en-GB" sz="1800" b="1">
                <a:effectLst/>
                <a:latin typeface="Arial" panose="020B0604020202020204" pitchFamily="34" charset="0"/>
                <a:ea typeface="Times New Roman" panose="02020603050405020304" pitchFamily="18" charset="0"/>
              </a:rPr>
              <a:t>EUR 470</a:t>
            </a:r>
            <a:r>
              <a:rPr lang="en-GB" sz="1800">
                <a:effectLst/>
                <a:latin typeface="Arial" panose="020B0604020202020204" pitchFamily="34" charset="0"/>
                <a:ea typeface="Times New Roman" panose="02020603050405020304" pitchFamily="18" charset="0"/>
              </a:rPr>
              <a:t> “retention instalment” in </a:t>
            </a:r>
            <a:r>
              <a:rPr lang="en-GB" sz="1800" b="1">
                <a:effectLst/>
                <a:latin typeface="Arial" panose="020B0604020202020204" pitchFamily="34" charset="0"/>
                <a:ea typeface="Times New Roman" panose="02020603050405020304" pitchFamily="18" charset="0"/>
              </a:rPr>
              <a:t>May 2024</a:t>
            </a:r>
            <a:r>
              <a:rPr lang="en-GB" sz="1800">
                <a:effectLst/>
                <a:latin typeface="Arial" panose="020B0604020202020204" pitchFamily="34" charset="0"/>
                <a:ea typeface="Times New Roman" panose="02020603050405020304" pitchFamily="18" charset="0"/>
              </a:rPr>
              <a:t> in connection to their regular pay day. </a:t>
            </a:r>
          </a:p>
          <a:p>
            <a:r>
              <a:rPr lang="en-GB" sz="1800">
                <a:effectLst/>
                <a:latin typeface="Arial" panose="020B0604020202020204" pitchFamily="34" charset="0"/>
                <a:ea typeface="Times New Roman" panose="02020603050405020304" pitchFamily="18" charset="0"/>
              </a:rPr>
              <a:t>The prerequisites for paying the one-time instalment are that the employee’s consecutive employment relationship has  started no later than on 1 February 2024, they are in an employment relationship and within the salary payment system at the time of paying. </a:t>
            </a:r>
          </a:p>
          <a:p>
            <a:r>
              <a:rPr lang="en-GB" sz="1800">
                <a:effectLst/>
                <a:latin typeface="Arial" panose="020B0604020202020204" pitchFamily="34" charset="0"/>
                <a:ea typeface="Times New Roman" panose="02020603050405020304" pitchFamily="18" charset="0"/>
              </a:rPr>
              <a:t>The one-time instalment will not be paid if an employee has terminated their employment relationship before the instalment is paid, unless it is a question of retiring.</a:t>
            </a:r>
          </a:p>
          <a:p>
            <a:r>
              <a:rPr lang="en-GB" sz="1800">
                <a:effectLst/>
                <a:latin typeface="Arial" panose="020B0604020202020204" pitchFamily="34" charset="0"/>
                <a:ea typeface="Times New Roman" panose="02020603050405020304" pitchFamily="18" charset="0"/>
              </a:rPr>
              <a:t>If the other terms and conditions are fulfilled, the one-time instalment is paid to those on family leave regardless of whether they are within the salary payment system.</a:t>
            </a:r>
          </a:p>
          <a:p>
            <a:r>
              <a:rPr lang="en-GB" sz="1800">
                <a:effectLst/>
                <a:latin typeface="Arial" panose="020B0604020202020204" pitchFamily="34" charset="0"/>
                <a:ea typeface="Times New Roman" panose="02020603050405020304" pitchFamily="18" charset="0"/>
              </a:rPr>
              <a:t>If the other terms and conditions are fulfilled, the one-time instalment is paid during an absence due to illness  regardless of whether the employee is within the salary payment system, with the prerequisite that the absence due to illness has started after 1 February 2024. </a:t>
            </a:r>
          </a:p>
          <a:p>
            <a:r>
              <a:rPr lang="en-GB" sz="1800">
                <a:effectLst/>
                <a:latin typeface="Arial" panose="020B0604020202020204" pitchFamily="34" charset="0"/>
                <a:ea typeface="Times New Roman" panose="02020603050405020304" pitchFamily="18" charset="0"/>
              </a:rPr>
              <a:t>If the other terms and conditions are fulfilled, the amount paid to a part-time employee is calculated in relation to the agreed working time and full working time in accordance with the collective agreement valid on 2 May 2024. For employees with varying working time arrangements, the one-time instalment will be paid according to the realised working time (review period 6 months or, if the employment relationship is shorter than that, the entire length of employment).</a:t>
            </a:r>
          </a:p>
          <a:p>
            <a:r>
              <a:rPr lang="en-GB" sz="1800">
                <a:effectLst/>
                <a:latin typeface="Arial" panose="020B0604020202020204" pitchFamily="34" charset="0"/>
                <a:ea typeface="Times New Roman" panose="02020603050405020304" pitchFamily="18" charset="0"/>
              </a:rPr>
              <a:t>When reviewing the consecutiveness of an employment relationship, short  interruptions in accordance with chapter 1, section 5 of the Employment Contracts Act are taken into account. </a:t>
            </a:r>
          </a:p>
          <a:p>
            <a:endParaRPr lang="fi-FI" dirty="0"/>
          </a:p>
        </p:txBody>
      </p:sp>
      <p:sp>
        <p:nvSpPr>
          <p:cNvPr id="4" name="Päivämäärän paikkamerkki 3">
            <a:extLst>
              <a:ext uri="{FF2B5EF4-FFF2-40B4-BE49-F238E27FC236}">
                <a16:creationId xmlns:a16="http://schemas.microsoft.com/office/drawing/2014/main" id="{EBB36814-C55D-6322-759B-27B216806968}"/>
              </a:ext>
            </a:extLst>
          </p:cNvPr>
          <p:cNvSpPr>
            <a:spLocks noGrp="1"/>
          </p:cNvSpPr>
          <p:nvPr>
            <p:ph type="dt" sz="half" idx="10"/>
          </p:nvPr>
        </p:nvSpPr>
        <p:spPr/>
        <p:txBody>
          <a:bodyPr/>
          <a:lstStyle/>
          <a:p>
            <a:r>
              <a:rPr lang="fi-FI" dirty="0" err="1"/>
              <a:t>Date</a:t>
            </a:r>
            <a:endParaRPr lang="fi-FI" dirty="0"/>
          </a:p>
        </p:txBody>
      </p:sp>
      <p:sp>
        <p:nvSpPr>
          <p:cNvPr id="5" name="Alatunnisteen paikkamerkki 4">
            <a:extLst>
              <a:ext uri="{FF2B5EF4-FFF2-40B4-BE49-F238E27FC236}">
                <a16:creationId xmlns:a16="http://schemas.microsoft.com/office/drawing/2014/main" id="{FA240D4C-7A04-AC1E-6F05-C1A3CC6111D4}"/>
              </a:ext>
            </a:extLst>
          </p:cNvPr>
          <p:cNvSpPr>
            <a:spLocks noGrp="1"/>
          </p:cNvSpPr>
          <p:nvPr>
            <p:ph type="ftr" sz="quarter" idx="11"/>
          </p:nvPr>
        </p:nvSpPr>
        <p:spPr/>
        <p:txBody>
          <a:bodyPr/>
          <a:lstStyle/>
          <a:p>
            <a:r>
              <a:rPr lang="fi-FI" dirty="0" err="1"/>
              <a:t>Footer</a:t>
            </a:r>
            <a:endParaRPr lang="fi-FI" dirty="0"/>
          </a:p>
        </p:txBody>
      </p:sp>
    </p:spTree>
    <p:extLst>
      <p:ext uri="{BB962C8B-B14F-4D97-AF65-F5344CB8AC3E}">
        <p14:creationId xmlns:p14="http://schemas.microsoft.com/office/powerpoint/2010/main" val="26579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277CCB-8DF7-33E4-688B-B01AAFC36D6D}"/>
              </a:ext>
            </a:extLst>
          </p:cNvPr>
          <p:cNvSpPr>
            <a:spLocks noGrp="1"/>
          </p:cNvSpPr>
          <p:nvPr>
            <p:ph type="title"/>
          </p:nvPr>
        </p:nvSpPr>
        <p:spPr/>
        <p:txBody>
          <a:bodyPr/>
          <a:lstStyle/>
          <a:p>
            <a:r>
              <a:rPr lang="en-GB"/>
              <a:t>Pay raises - one-time instalment</a:t>
            </a:r>
          </a:p>
        </p:txBody>
      </p:sp>
      <p:sp>
        <p:nvSpPr>
          <p:cNvPr id="3" name="Sisällön paikkamerkki 2">
            <a:extLst>
              <a:ext uri="{FF2B5EF4-FFF2-40B4-BE49-F238E27FC236}">
                <a16:creationId xmlns:a16="http://schemas.microsoft.com/office/drawing/2014/main" id="{EFB36F72-B99E-625E-1BE9-BD40FE798C73}"/>
              </a:ext>
            </a:extLst>
          </p:cNvPr>
          <p:cNvSpPr>
            <a:spLocks noGrp="1"/>
          </p:cNvSpPr>
          <p:nvPr>
            <p:ph idx="1"/>
          </p:nvPr>
        </p:nvSpPr>
        <p:spPr/>
        <p:txBody>
          <a:bodyPr>
            <a:normAutofit fontScale="70000" lnSpcReduction="20000"/>
          </a:bodyPr>
          <a:lstStyle/>
          <a:p>
            <a:pPr marL="0" indent="0">
              <a:buNone/>
            </a:pPr>
            <a:r>
              <a:rPr lang="en-GB" sz="1800" b="1">
                <a:effectLst/>
                <a:latin typeface="Arial" panose="020B0604020202020204" pitchFamily="34" charset="0"/>
                <a:ea typeface="Times New Roman" panose="02020603050405020304" pitchFamily="18" charset="0"/>
              </a:rPr>
              <a:t>2024</a:t>
            </a:r>
          </a:p>
          <a:p>
            <a:pPr marL="0" indent="0">
              <a:buNone/>
            </a:pPr>
            <a:r>
              <a:rPr lang="en-GB" sz="1800" b="1">
                <a:effectLst/>
                <a:latin typeface="Arial" panose="020B0604020202020204" pitchFamily="34" charset="0"/>
                <a:ea typeface="Times New Roman" panose="02020603050405020304" pitchFamily="18" charset="0"/>
              </a:rPr>
              <a:t>June</a:t>
            </a:r>
            <a:r>
              <a:rPr lang="en-GB" sz="1800">
                <a:effectLst/>
                <a:latin typeface="Arial" panose="020B0604020202020204" pitchFamily="34" charset="0"/>
                <a:ea typeface="Times New Roman" panose="02020603050405020304" pitchFamily="18" charset="0"/>
              </a:rPr>
              <a:t>	 </a:t>
            </a:r>
          </a:p>
          <a:p>
            <a:r>
              <a:rPr lang="en-GB" sz="1800">
                <a:effectLst/>
                <a:latin typeface="Arial" panose="020B0604020202020204" pitchFamily="34" charset="0"/>
                <a:ea typeface="Times New Roman" panose="02020603050405020304" pitchFamily="18" charset="0"/>
              </a:rPr>
              <a:t>In industries covered by the collective agreement (other than early childhood education and care), a one-time instalment of </a:t>
            </a:r>
            <a:r>
              <a:rPr lang="en-GB" sz="1800" b="1">
                <a:effectLst/>
                <a:latin typeface="Arial" panose="020B0604020202020204" pitchFamily="34" charset="0"/>
                <a:ea typeface="Times New Roman" panose="02020603050405020304" pitchFamily="18" charset="0"/>
              </a:rPr>
              <a:t>EUR 470</a:t>
            </a:r>
            <a:r>
              <a:rPr lang="en-GB" sz="1800">
                <a:effectLst/>
                <a:latin typeface="Arial" panose="020B0604020202020204" pitchFamily="34" charset="0"/>
                <a:ea typeface="Times New Roman" panose="02020603050405020304" pitchFamily="18" charset="0"/>
              </a:rPr>
              <a:t> will be paid to employees in </a:t>
            </a:r>
            <a:r>
              <a:rPr lang="en-GB" sz="1800" b="1">
                <a:effectLst/>
                <a:latin typeface="Arial" panose="020B0604020202020204" pitchFamily="34" charset="0"/>
                <a:ea typeface="Times New Roman" panose="02020603050405020304" pitchFamily="18" charset="0"/>
              </a:rPr>
              <a:t>June 2024</a:t>
            </a:r>
            <a:r>
              <a:rPr lang="en-GB" sz="1800">
                <a:effectLst/>
                <a:latin typeface="Arial" panose="020B0604020202020204" pitchFamily="34" charset="0"/>
                <a:ea typeface="Times New Roman" panose="02020603050405020304" pitchFamily="18" charset="0"/>
              </a:rPr>
              <a:t> in connection to the regular pay day. The prerequisites for paying the one-time instalment are that the employee’s consecutive employment relationship has started no later than on 1 March 2024, they are in an employment relationship and being paid a wage at the time of paying. </a:t>
            </a:r>
          </a:p>
          <a:p>
            <a:r>
              <a:rPr lang="en-GB" sz="1800">
                <a:effectLst/>
                <a:latin typeface="Arial" panose="020B0604020202020204" pitchFamily="34" charset="0"/>
                <a:ea typeface="Times New Roman" panose="02020603050405020304" pitchFamily="18" charset="0"/>
              </a:rPr>
              <a:t>The one-time instalment will not be paid if an employee has terminated their employment relationship before the instalment is paid, unless it is a question of retiring.</a:t>
            </a:r>
          </a:p>
          <a:p>
            <a:r>
              <a:rPr lang="en-GB" sz="1800">
                <a:effectLst/>
                <a:latin typeface="Arial" panose="020B0604020202020204" pitchFamily="34" charset="0"/>
                <a:ea typeface="Times New Roman" panose="02020603050405020304" pitchFamily="18" charset="0"/>
              </a:rPr>
              <a:t>If the other terms and conditions are fulfilled, the one-time instalment is paid to those on family leave regardless of whether they are being paid a wage.</a:t>
            </a:r>
          </a:p>
          <a:p>
            <a:r>
              <a:rPr lang="en-GB" sz="1800">
                <a:effectLst/>
                <a:latin typeface="Arial" panose="020B0604020202020204" pitchFamily="34" charset="0"/>
                <a:ea typeface="Times New Roman" panose="02020603050405020304" pitchFamily="18" charset="0"/>
              </a:rPr>
              <a:t>If the other terms and conditions are fulfilled, the one-time instalment is paid during an absence due to illness regardless of whether the employee is being paid a wage, with the prerequisite that the absence due to illness has started after 1 March 2024. </a:t>
            </a:r>
          </a:p>
          <a:p>
            <a:r>
              <a:rPr lang="en-GB" sz="1800">
                <a:effectLst/>
                <a:latin typeface="Arial" panose="020B0604020202020204" pitchFamily="34" charset="0"/>
                <a:ea typeface="Times New Roman" panose="02020603050405020304" pitchFamily="18" charset="0"/>
              </a:rPr>
              <a:t>If the other terms and conditions are fulfilled, the amount paid to a part-time employee is calculated in relation to the agreed working time and full working time in accordance with the collective agreement valid on 3 June 2024. </a:t>
            </a:r>
          </a:p>
          <a:p>
            <a:r>
              <a:rPr lang="en-GB" sz="1800">
                <a:effectLst/>
                <a:latin typeface="Arial" panose="020B0604020202020204" pitchFamily="34" charset="0"/>
                <a:ea typeface="Times New Roman" panose="02020603050405020304" pitchFamily="18" charset="0"/>
              </a:rPr>
              <a:t>For employees with varying working time arrangements, the one-time instalment will be paid according to the realised working time (review period 6 months or, if the employment relationship is shorter than that, the entire length of employment). </a:t>
            </a:r>
          </a:p>
          <a:p>
            <a:r>
              <a:rPr lang="en-GB" sz="1800">
                <a:effectLst/>
                <a:latin typeface="Arial" panose="020B0604020202020204" pitchFamily="34" charset="0"/>
                <a:ea typeface="Times New Roman" panose="02020603050405020304" pitchFamily="18" charset="0"/>
              </a:rPr>
              <a:t>When reviewing the consecutiveness of an employment relationship, short  interruptions in accordance with chapter 1, section 5 of the Employment Contracts Act are taken into account.  </a:t>
            </a:r>
          </a:p>
          <a:p>
            <a:r>
              <a:rPr lang="en-GB" sz="1800">
                <a:effectLst/>
                <a:latin typeface="Arial" panose="020B0604020202020204" pitchFamily="34" charset="0"/>
                <a:ea typeface="Times New Roman" panose="02020603050405020304" pitchFamily="18" charset="0"/>
              </a:rPr>
              <a:t>The cost effect of the one-time instalments in May and June 2024 is 1.3%.</a:t>
            </a:r>
          </a:p>
          <a:p>
            <a:endParaRPr lang="fi-FI" dirty="0"/>
          </a:p>
        </p:txBody>
      </p:sp>
      <p:sp>
        <p:nvSpPr>
          <p:cNvPr id="4" name="Päivämäärän paikkamerkki 3">
            <a:extLst>
              <a:ext uri="{FF2B5EF4-FFF2-40B4-BE49-F238E27FC236}">
                <a16:creationId xmlns:a16="http://schemas.microsoft.com/office/drawing/2014/main" id="{C124B255-4504-5260-1B80-4A12F2CC63C5}"/>
              </a:ext>
            </a:extLst>
          </p:cNvPr>
          <p:cNvSpPr>
            <a:spLocks noGrp="1"/>
          </p:cNvSpPr>
          <p:nvPr>
            <p:ph type="dt" sz="half" idx="10"/>
          </p:nvPr>
        </p:nvSpPr>
        <p:spPr/>
        <p:txBody>
          <a:bodyPr/>
          <a:lstStyle/>
          <a:p>
            <a:r>
              <a:rPr lang="fi-FI" dirty="0" err="1"/>
              <a:t>Date</a:t>
            </a:r>
            <a:endParaRPr lang="fi-FI" dirty="0"/>
          </a:p>
        </p:txBody>
      </p:sp>
      <p:sp>
        <p:nvSpPr>
          <p:cNvPr id="5" name="Alatunnisteen paikkamerkki 4">
            <a:extLst>
              <a:ext uri="{FF2B5EF4-FFF2-40B4-BE49-F238E27FC236}">
                <a16:creationId xmlns:a16="http://schemas.microsoft.com/office/drawing/2014/main" id="{DE78169E-2964-946D-9A4B-80CFF2790E87}"/>
              </a:ext>
            </a:extLst>
          </p:cNvPr>
          <p:cNvSpPr>
            <a:spLocks noGrp="1"/>
          </p:cNvSpPr>
          <p:nvPr>
            <p:ph type="ftr" sz="quarter" idx="11"/>
          </p:nvPr>
        </p:nvSpPr>
        <p:spPr/>
        <p:txBody>
          <a:bodyPr/>
          <a:lstStyle/>
          <a:p>
            <a:r>
              <a:rPr lang="fi-FI" dirty="0" err="1"/>
              <a:t>Footer</a:t>
            </a:r>
            <a:endParaRPr lang="fi-FI" dirty="0"/>
          </a:p>
        </p:txBody>
      </p:sp>
    </p:spTree>
    <p:extLst>
      <p:ext uri="{BB962C8B-B14F-4D97-AF65-F5344CB8AC3E}">
        <p14:creationId xmlns:p14="http://schemas.microsoft.com/office/powerpoint/2010/main" val="120904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52134-CA59-4B3F-267B-DE77A3590E48}"/>
              </a:ext>
            </a:extLst>
          </p:cNvPr>
          <p:cNvSpPr>
            <a:spLocks noGrp="1"/>
          </p:cNvSpPr>
          <p:nvPr>
            <p:ph type="title"/>
          </p:nvPr>
        </p:nvSpPr>
        <p:spPr/>
        <p:txBody>
          <a:bodyPr/>
          <a:lstStyle/>
          <a:p>
            <a:r>
              <a:rPr lang="en-GB"/>
              <a:t>Pay raises</a:t>
            </a:r>
          </a:p>
        </p:txBody>
      </p:sp>
      <p:sp>
        <p:nvSpPr>
          <p:cNvPr id="3" name="Sisällön paikkamerkki 2">
            <a:extLst>
              <a:ext uri="{FF2B5EF4-FFF2-40B4-BE49-F238E27FC236}">
                <a16:creationId xmlns:a16="http://schemas.microsoft.com/office/drawing/2014/main" id="{859E9695-9EB1-2997-4268-C373EA664F36}"/>
              </a:ext>
            </a:extLst>
          </p:cNvPr>
          <p:cNvSpPr>
            <a:spLocks noGrp="1"/>
          </p:cNvSpPr>
          <p:nvPr>
            <p:ph idx="1"/>
          </p:nvPr>
        </p:nvSpPr>
        <p:spPr/>
        <p:txBody>
          <a:bodyPr/>
          <a:lstStyle/>
          <a:p>
            <a:pPr marL="0" indent="0">
              <a:buNone/>
            </a:pPr>
            <a:r>
              <a:rPr lang="en-GB" sz="1800" b="1">
                <a:effectLst/>
                <a:latin typeface="Arial" panose="020B0604020202020204" pitchFamily="34" charset="0"/>
                <a:ea typeface="Times New Roman" panose="02020603050405020304" pitchFamily="18" charset="0"/>
              </a:rPr>
              <a:t>2024</a:t>
            </a:r>
          </a:p>
          <a:p>
            <a:r>
              <a:rPr lang="en-GB" sz="1800">
                <a:effectLst/>
                <a:latin typeface="Arial" panose="020B0604020202020204" pitchFamily="34" charset="0"/>
                <a:ea typeface="Times New Roman" panose="02020603050405020304" pitchFamily="18" charset="0"/>
              </a:rPr>
              <a:t>On 1 August 2024, a general raise and scale raise of 2.4% </a:t>
            </a:r>
          </a:p>
          <a:p>
            <a:pPr marL="0" indent="0">
              <a:buNone/>
            </a:pPr>
            <a:r>
              <a:rPr lang="en-GB" sz="1800">
                <a:effectLst/>
                <a:latin typeface="Arial" panose="020B0604020202020204" pitchFamily="34" charset="0"/>
                <a:ea typeface="Times New Roman" panose="02020603050405020304" pitchFamily="18" charset="0"/>
              </a:rPr>
              <a:t> </a:t>
            </a:r>
          </a:p>
          <a:p>
            <a:r>
              <a:rPr lang="en-GB" sz="1800">
                <a:effectLst/>
                <a:latin typeface="Arial" panose="020B0604020202020204" pitchFamily="34" charset="0"/>
                <a:ea typeface="Times New Roman" panose="02020603050405020304" pitchFamily="18" charset="0"/>
              </a:rPr>
              <a:t>On 1 August 2024, the minimum salary scales will be increased in all six competence requirement groups.</a:t>
            </a:r>
          </a:p>
          <a:p>
            <a:pPr marL="1828800" lvl="4" indent="0">
              <a:buNone/>
            </a:pPr>
            <a:r>
              <a:rPr lang="en-GB">
                <a:effectLst/>
                <a:latin typeface="Arial" panose="020B0604020202020204" pitchFamily="34" charset="0"/>
                <a:ea typeface="Times New Roman" panose="02020603050405020304" pitchFamily="18" charset="0"/>
              </a:rPr>
              <a:t>The minimum salary scales will be increased in all service increment steps </a:t>
            </a:r>
          </a:p>
          <a:p>
            <a:pPr marL="1828800" lvl="4" indent="0">
              <a:buNone/>
            </a:pPr>
            <a:r>
              <a:rPr lang="en-GB" sz="1400">
                <a:latin typeface="Arial" panose="020B0604020202020204" pitchFamily="34" charset="0"/>
                <a:ea typeface="Times New Roman" panose="02020603050405020304" pitchFamily="18" charset="0"/>
              </a:rPr>
              <a:t> </a:t>
            </a:r>
            <a:r>
              <a:rPr lang="en-GB" sz="1400">
                <a:effectLst/>
                <a:latin typeface="Arial" panose="020B0604020202020204" pitchFamily="34" charset="0"/>
                <a:ea typeface="Times New Roman" panose="02020603050405020304" pitchFamily="18" charset="0"/>
              </a:rPr>
              <a:t>Pay groups A-B 1.6% </a:t>
            </a:r>
          </a:p>
          <a:p>
            <a:pPr marL="1828800" lvl="4" indent="0">
              <a:buNone/>
            </a:pPr>
            <a:r>
              <a:rPr lang="en-GB" sz="1400">
                <a:effectLst/>
                <a:latin typeface="Arial" panose="020B0604020202020204" pitchFamily="34" charset="0"/>
                <a:ea typeface="Times New Roman" panose="02020603050405020304" pitchFamily="18" charset="0"/>
              </a:rPr>
              <a:t> Pay groups C-F 1.8%. </a:t>
            </a:r>
          </a:p>
          <a:p>
            <a:pPr marL="0" indent="0">
              <a:buNone/>
            </a:pPr>
            <a:endParaRPr lang="fi-FI" sz="1800" dirty="0">
              <a:effectLst/>
              <a:latin typeface="Arial" panose="020B0604020202020204" pitchFamily="34" charset="0"/>
              <a:ea typeface="Times New Roman" panose="02020603050405020304" pitchFamily="18" charset="0"/>
            </a:endParaRPr>
          </a:p>
          <a:p>
            <a:r>
              <a:rPr lang="en-GB" sz="1800">
                <a:effectLst/>
                <a:latin typeface="Arial" panose="020B0604020202020204" pitchFamily="34" charset="0"/>
                <a:ea typeface="Times New Roman" panose="02020603050405020304" pitchFamily="18" charset="0"/>
              </a:rPr>
              <a:t>On average, the cost impact of the minimum raise increasing the pay level of the industry is 1.47%.</a:t>
            </a:r>
          </a:p>
          <a:p>
            <a:pPr marL="0" indent="0">
              <a:buNone/>
            </a:pPr>
            <a:endParaRPr lang="fi-FI" dirty="0"/>
          </a:p>
        </p:txBody>
      </p:sp>
      <p:sp>
        <p:nvSpPr>
          <p:cNvPr id="4" name="Päivämäärän paikkamerkki 3">
            <a:extLst>
              <a:ext uri="{FF2B5EF4-FFF2-40B4-BE49-F238E27FC236}">
                <a16:creationId xmlns:a16="http://schemas.microsoft.com/office/drawing/2014/main" id="{E5D670B5-56FC-50B9-04CE-C83606BF6F1F}"/>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E3A4429F-8AB3-72E0-9B71-F503C6472F3F}"/>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72988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99ACC0-B2C0-6B28-BAA0-6BBC56F72127}"/>
              </a:ext>
            </a:extLst>
          </p:cNvPr>
          <p:cNvSpPr>
            <a:spLocks noGrp="1"/>
          </p:cNvSpPr>
          <p:nvPr>
            <p:ph type="title"/>
          </p:nvPr>
        </p:nvSpPr>
        <p:spPr/>
        <p:txBody>
          <a:bodyPr/>
          <a:lstStyle/>
          <a:p>
            <a:r>
              <a:rPr lang="en-GB"/>
              <a:t>Pay raises - one-time instalment - early childhood education and care</a:t>
            </a:r>
          </a:p>
        </p:txBody>
      </p:sp>
      <p:sp>
        <p:nvSpPr>
          <p:cNvPr id="3" name="Sisällön paikkamerkki 2">
            <a:extLst>
              <a:ext uri="{FF2B5EF4-FFF2-40B4-BE49-F238E27FC236}">
                <a16:creationId xmlns:a16="http://schemas.microsoft.com/office/drawing/2014/main" id="{22AB8D42-6365-7CEB-0C10-796AF3355B22}"/>
              </a:ext>
            </a:extLst>
          </p:cNvPr>
          <p:cNvSpPr>
            <a:spLocks noGrp="1"/>
          </p:cNvSpPr>
          <p:nvPr>
            <p:ph idx="1"/>
          </p:nvPr>
        </p:nvSpPr>
        <p:spPr/>
        <p:txBody>
          <a:bodyPr/>
          <a:lstStyle/>
          <a:p>
            <a:pPr marL="0" indent="0">
              <a:buNone/>
            </a:pPr>
            <a:r>
              <a:rPr lang="en-GB" sz="1800" b="1">
                <a:effectLst/>
                <a:latin typeface="Arial" panose="020B0604020202020204" pitchFamily="34" charset="0"/>
                <a:ea typeface="Times New Roman" panose="02020603050405020304" pitchFamily="18" charset="0"/>
              </a:rPr>
              <a:t>2025</a:t>
            </a:r>
          </a:p>
          <a:p>
            <a:pPr marL="0" indent="0">
              <a:buNone/>
            </a:pPr>
            <a:r>
              <a:rPr lang="en-GB" sz="1800">
                <a:latin typeface="Arial" panose="020B0604020202020204" pitchFamily="34" charset="0"/>
                <a:ea typeface="Times New Roman" panose="02020603050405020304" pitchFamily="18" charset="0"/>
              </a:rPr>
              <a:t>May</a:t>
            </a:r>
            <a:r>
              <a:rPr lang="en-GB" sz="1800">
                <a:effectLst/>
                <a:latin typeface="Arial" panose="020B0604020202020204" pitchFamily="34" charset="0"/>
                <a:ea typeface="Times New Roman" panose="02020603050405020304" pitchFamily="18" charset="0"/>
              </a:rPr>
              <a:t>	 </a:t>
            </a:r>
          </a:p>
          <a:p>
            <a:pPr marL="0" indent="0">
              <a:buNone/>
            </a:pPr>
            <a:r>
              <a:rPr lang="en-GB" sz="1800">
                <a:effectLst/>
                <a:latin typeface="Arial" panose="020B0604020202020204" pitchFamily="34" charset="0"/>
                <a:ea typeface="Times New Roman" panose="02020603050405020304" pitchFamily="18" charset="0"/>
              </a:rPr>
              <a:t>Early childhood education and care employees will be paid a one-time EUR 150 “retention instalment” in May 2025 in connection to their regular pay day. The instalment is paid with the same prerequisites as the May 2024 one-time instalment in early childhood education and care, with 2025 dates.</a:t>
            </a:r>
          </a:p>
          <a:p>
            <a:endParaRPr lang="fi-FI" dirty="0"/>
          </a:p>
        </p:txBody>
      </p:sp>
      <p:sp>
        <p:nvSpPr>
          <p:cNvPr id="4" name="Päivämäärän paikkamerkki 3">
            <a:extLst>
              <a:ext uri="{FF2B5EF4-FFF2-40B4-BE49-F238E27FC236}">
                <a16:creationId xmlns:a16="http://schemas.microsoft.com/office/drawing/2014/main" id="{D493C055-88D5-D444-820D-11DD338D8FB5}"/>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FD409E64-D1B4-A57F-E52D-D370AC1F9BE4}"/>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32045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A83554-108B-F00B-2B32-3233E7E0FB86}"/>
              </a:ext>
            </a:extLst>
          </p:cNvPr>
          <p:cNvSpPr>
            <a:spLocks noGrp="1"/>
          </p:cNvSpPr>
          <p:nvPr>
            <p:ph type="title"/>
          </p:nvPr>
        </p:nvSpPr>
        <p:spPr/>
        <p:txBody>
          <a:bodyPr/>
          <a:lstStyle/>
          <a:p>
            <a:r>
              <a:rPr lang="en-GB"/>
              <a:t>Pay raises</a:t>
            </a:r>
          </a:p>
        </p:txBody>
      </p:sp>
      <p:sp>
        <p:nvSpPr>
          <p:cNvPr id="3" name="Sisällön paikkamerkki 2">
            <a:extLst>
              <a:ext uri="{FF2B5EF4-FFF2-40B4-BE49-F238E27FC236}">
                <a16:creationId xmlns:a16="http://schemas.microsoft.com/office/drawing/2014/main" id="{C5C28132-151E-7912-F034-361B5F782BB9}"/>
              </a:ext>
            </a:extLst>
          </p:cNvPr>
          <p:cNvSpPr>
            <a:spLocks noGrp="1"/>
          </p:cNvSpPr>
          <p:nvPr>
            <p:ph idx="1"/>
          </p:nvPr>
        </p:nvSpPr>
        <p:spPr/>
        <p:txBody>
          <a:bodyPr/>
          <a:lstStyle/>
          <a:p>
            <a:pPr marL="0" indent="0">
              <a:buNone/>
            </a:pPr>
            <a:r>
              <a:rPr lang="en-GB" sz="1800" b="1">
                <a:effectLst/>
                <a:latin typeface="Arial" panose="020B0604020202020204" pitchFamily="34" charset="0"/>
                <a:ea typeface="Times New Roman" panose="02020603050405020304" pitchFamily="18" charset="0"/>
              </a:rPr>
              <a:t>2025</a:t>
            </a:r>
          </a:p>
          <a:p>
            <a:r>
              <a:rPr lang="en-GB" sz="1800">
                <a:effectLst/>
                <a:latin typeface="Arial" panose="020B0604020202020204" pitchFamily="34" charset="0"/>
                <a:ea typeface="Times New Roman" panose="02020603050405020304" pitchFamily="18" charset="0"/>
              </a:rPr>
              <a:t>On 1 August 2025, a general raise and scale raise of 1.0% </a:t>
            </a:r>
          </a:p>
          <a:p>
            <a:pPr marL="0" indent="0">
              <a:buNone/>
            </a:pPr>
            <a:r>
              <a:rPr lang="en-GB" sz="1800">
                <a:effectLst/>
                <a:latin typeface="Arial" panose="020B0604020202020204" pitchFamily="34" charset="0"/>
                <a:ea typeface="Times New Roman" panose="02020603050405020304" pitchFamily="18" charset="0"/>
              </a:rPr>
              <a:t> </a:t>
            </a:r>
          </a:p>
          <a:p>
            <a:r>
              <a:rPr lang="en-GB" sz="1800">
                <a:effectLst/>
                <a:latin typeface="Arial" panose="020B0604020202020204" pitchFamily="34" charset="0"/>
                <a:ea typeface="Times New Roman" panose="02020603050405020304" pitchFamily="18" charset="0"/>
              </a:rPr>
              <a:t>1 August 2025 The minimum salary scales will be increased in all six competence requirement groups.</a:t>
            </a:r>
          </a:p>
          <a:p>
            <a:pPr marL="457200" lvl="1" indent="0">
              <a:buNone/>
            </a:pPr>
            <a:r>
              <a:rPr lang="en-GB" sz="1400">
                <a:effectLst/>
                <a:latin typeface="Arial" panose="020B0604020202020204" pitchFamily="34" charset="0"/>
                <a:ea typeface="Times New Roman" panose="02020603050405020304" pitchFamily="18" charset="0"/>
              </a:rPr>
              <a:t>		</a:t>
            </a:r>
            <a:r>
              <a:rPr lang="en-GB" sz="1800">
                <a:effectLst/>
                <a:latin typeface="Arial" panose="020B0604020202020204" pitchFamily="34" charset="0"/>
                <a:ea typeface="Times New Roman" panose="02020603050405020304" pitchFamily="18" charset="0"/>
              </a:rPr>
              <a:t>The minimum salary scales will be increased in all service increment steps </a:t>
            </a:r>
          </a:p>
          <a:p>
            <a:pPr marL="457200" lvl="1" indent="0">
              <a:buNone/>
            </a:pPr>
            <a:r>
              <a:rPr lang="en-GB" sz="1400">
                <a:effectLst/>
                <a:latin typeface="Arial" panose="020B0604020202020204" pitchFamily="34" charset="0"/>
                <a:ea typeface="Times New Roman" panose="02020603050405020304" pitchFamily="18" charset="0"/>
              </a:rPr>
              <a:t>		Pay groups A-B 1% and </a:t>
            </a:r>
          </a:p>
          <a:p>
            <a:pPr marL="457200" lvl="1" indent="0">
              <a:buNone/>
            </a:pPr>
            <a:r>
              <a:rPr lang="en-GB" sz="1400">
                <a:effectLst/>
                <a:latin typeface="Arial" panose="020B0604020202020204" pitchFamily="34" charset="0"/>
                <a:ea typeface="Times New Roman" panose="02020603050405020304" pitchFamily="18" charset="0"/>
              </a:rPr>
              <a:t>		pay groups C-F 1.2%.  </a:t>
            </a:r>
          </a:p>
          <a:p>
            <a:endParaRPr lang="fi-FI" sz="1800" dirty="0">
              <a:effectLst/>
              <a:latin typeface="Arial" panose="020B0604020202020204" pitchFamily="34" charset="0"/>
              <a:ea typeface="Times New Roman" panose="02020603050405020304" pitchFamily="18" charset="0"/>
            </a:endParaRPr>
          </a:p>
          <a:p>
            <a:r>
              <a:rPr lang="en-GB" sz="1800">
                <a:effectLst/>
                <a:latin typeface="Arial" panose="020B0604020202020204" pitchFamily="34" charset="0"/>
                <a:ea typeface="Times New Roman" panose="02020603050405020304" pitchFamily="18" charset="0"/>
              </a:rPr>
              <a:t>On average, the cost impact of the minimum raise increasing the pay level of the industry is 1.04%</a:t>
            </a:r>
          </a:p>
          <a:p>
            <a:pPr marL="0" indent="0">
              <a:buNone/>
            </a:pPr>
            <a:endParaRPr lang="fi-FI" dirty="0"/>
          </a:p>
        </p:txBody>
      </p:sp>
      <p:sp>
        <p:nvSpPr>
          <p:cNvPr id="4" name="Päivämäärän paikkamerkki 3">
            <a:extLst>
              <a:ext uri="{FF2B5EF4-FFF2-40B4-BE49-F238E27FC236}">
                <a16:creationId xmlns:a16="http://schemas.microsoft.com/office/drawing/2014/main" id="{00C3643E-2FCC-D67B-B8FD-1EF40A4B2B46}"/>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B4D36AF-06B3-08EC-1858-83F7ED185FE2}"/>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86845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7768D2-69F8-D9DE-9FE1-9028C5721A03}"/>
              </a:ext>
            </a:extLst>
          </p:cNvPr>
          <p:cNvSpPr>
            <a:spLocks noGrp="1"/>
          </p:cNvSpPr>
          <p:nvPr>
            <p:ph type="title"/>
          </p:nvPr>
        </p:nvSpPr>
        <p:spPr/>
        <p:txBody>
          <a:bodyPr/>
          <a:lstStyle/>
          <a:p>
            <a:r>
              <a:rPr lang="en-GB"/>
              <a:t>Pay raises - </a:t>
            </a:r>
            <a:br>
              <a:rPr lang="en-GB"/>
            </a:br>
            <a:r>
              <a:rPr lang="en-GB"/>
              <a:t>local instalment</a:t>
            </a:r>
          </a:p>
        </p:txBody>
      </p:sp>
      <p:sp>
        <p:nvSpPr>
          <p:cNvPr id="3" name="Sisällön paikkamerkki 2">
            <a:extLst>
              <a:ext uri="{FF2B5EF4-FFF2-40B4-BE49-F238E27FC236}">
                <a16:creationId xmlns:a16="http://schemas.microsoft.com/office/drawing/2014/main" id="{ABC0C6EC-3A00-98FB-B58A-9C1D7D319655}"/>
              </a:ext>
            </a:extLst>
          </p:cNvPr>
          <p:cNvSpPr>
            <a:spLocks noGrp="1"/>
          </p:cNvSpPr>
          <p:nvPr>
            <p:ph idx="1"/>
          </p:nvPr>
        </p:nvSpPr>
        <p:spPr/>
        <p:txBody>
          <a:bodyPr/>
          <a:lstStyle/>
          <a:p>
            <a:pPr marL="0" indent="0">
              <a:buNone/>
            </a:pPr>
            <a:r>
              <a:rPr lang="en-GB" sz="1800" b="1">
                <a:effectLst/>
                <a:latin typeface="Arial" panose="020B0604020202020204" pitchFamily="34" charset="0"/>
                <a:ea typeface="Times New Roman" panose="02020603050405020304" pitchFamily="18" charset="0"/>
              </a:rPr>
              <a:t>2025</a:t>
            </a:r>
          </a:p>
          <a:p>
            <a:pPr marL="0" indent="0">
              <a:buNone/>
            </a:pPr>
            <a:r>
              <a:rPr lang="en-GB" sz="1800" b="1">
                <a:effectLst/>
                <a:latin typeface="Arial" panose="020B0604020202020204" pitchFamily="34" charset="0"/>
                <a:ea typeface="Times New Roman" panose="02020603050405020304" pitchFamily="18" charset="0"/>
              </a:rPr>
              <a:t>1 August 2025</a:t>
            </a:r>
            <a:r>
              <a:rPr lang="en-GB" sz="1800">
                <a:effectLst/>
                <a:latin typeface="Arial" panose="020B0604020202020204" pitchFamily="34" charset="0"/>
                <a:ea typeface="Times New Roman" panose="02020603050405020304" pitchFamily="18" charset="0"/>
              </a:rPr>
              <a:t>	</a:t>
            </a:r>
          </a:p>
          <a:p>
            <a:pPr marL="0" indent="0">
              <a:buNone/>
            </a:pPr>
            <a:r>
              <a:rPr lang="en-GB" sz="1800">
                <a:latin typeface="Arial" panose="020B0604020202020204" pitchFamily="34" charset="0"/>
                <a:ea typeface="Times New Roman" panose="02020603050405020304" pitchFamily="18" charset="0"/>
              </a:rPr>
              <a:t>- In industries covered by the collective agreement (other than early childhood education and care), a local “attraction instalment for wellbeing services counties” of 0.7% will be allocated in accordance with local instalment allocation instructions (see the separate appendix, in Finnish).</a:t>
            </a:r>
            <a:r>
              <a:rPr lang="en-GB" sz="1800">
                <a:effectLst/>
                <a:latin typeface="Arial" panose="020B0604020202020204" pitchFamily="34" charset="0"/>
                <a:ea typeface="Times New Roman" panose="02020603050405020304" pitchFamily="18" charset="0"/>
              </a:rPr>
              <a:t> </a:t>
            </a:r>
          </a:p>
          <a:p>
            <a:pPr marL="0" indent="0">
              <a:buNone/>
            </a:pPr>
            <a:r>
              <a:rPr lang="en-GB" sz="1800">
                <a:latin typeface="Arial" panose="020B0604020202020204" pitchFamily="34" charset="0"/>
                <a:ea typeface="Times New Roman" panose="02020603050405020304" pitchFamily="18" charset="0"/>
              </a:rPr>
              <a:t>- Employer fallback clause</a:t>
            </a:r>
          </a:p>
          <a:p>
            <a:pPr marL="0" indent="0">
              <a:buNone/>
            </a:pPr>
            <a:r>
              <a:rPr lang="en-GB" sz="1800">
                <a:effectLst/>
                <a:latin typeface="Arial" panose="020B0604020202020204" pitchFamily="34" charset="0"/>
                <a:ea typeface="Times New Roman" panose="02020603050405020304" pitchFamily="18" charset="0"/>
              </a:rPr>
              <a:t>- In case this has not been negotiated and allocated by 1 October, it will be paid as a general retroactive raise to all employees as of 1 August. </a:t>
            </a:r>
          </a:p>
          <a:p>
            <a:pPr marL="0" indent="0">
              <a:buNone/>
            </a:pPr>
            <a:endParaRPr lang="fi-FI" sz="1800" dirty="0">
              <a:effectLst/>
              <a:latin typeface="Times New Roman" panose="02020603050405020304" pitchFamily="18" charset="0"/>
              <a:ea typeface="Times New Roman" panose="02020603050405020304" pitchFamily="18" charset="0"/>
            </a:endParaRPr>
          </a:p>
          <a:p>
            <a:endParaRPr lang="fi-FI" dirty="0"/>
          </a:p>
        </p:txBody>
      </p:sp>
      <p:sp>
        <p:nvSpPr>
          <p:cNvPr id="4" name="Päivämäärän paikkamerkki 3">
            <a:extLst>
              <a:ext uri="{FF2B5EF4-FFF2-40B4-BE49-F238E27FC236}">
                <a16:creationId xmlns:a16="http://schemas.microsoft.com/office/drawing/2014/main" id="{F45A48E5-95D9-6458-04CA-C1ABD78C72D8}"/>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1149DD8E-78A7-8CE3-BE02-C89B99AC3F1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522319413"/>
      </p:ext>
    </p:extLst>
  </p:cSld>
  <p:clrMapOvr>
    <a:masterClrMapping/>
  </p:clrMapOvr>
</p:sld>
</file>

<file path=ppt/theme/theme1.xml><?xml version="1.0" encoding="utf-8"?>
<a:theme xmlns:a="http://schemas.openxmlformats.org/drawingml/2006/main" name="JHL S">
  <a:themeElements>
    <a:clrScheme name="Mukautettu 1">
      <a:dk1>
        <a:srgbClr val="000000"/>
      </a:dk1>
      <a:lt1>
        <a:srgbClr val="FFFFFF"/>
      </a:lt1>
      <a:dk2>
        <a:srgbClr val="CF073B"/>
      </a:dk2>
      <a:lt2>
        <a:srgbClr val="FFFFFF"/>
      </a:lt2>
      <a:accent1>
        <a:srgbClr val="CF073B"/>
      </a:accent1>
      <a:accent2>
        <a:srgbClr val="ED7D31"/>
      </a:accent2>
      <a:accent3>
        <a:srgbClr val="6B9CA5"/>
      </a:accent3>
      <a:accent4>
        <a:srgbClr val="FF8EAF"/>
      </a:accent4>
      <a:accent5>
        <a:srgbClr val="373069"/>
      </a:accent5>
      <a:accent6>
        <a:srgbClr val="A6C3C9"/>
      </a:accent6>
      <a:hlink>
        <a:srgbClr val="CF073B"/>
      </a:hlink>
      <a:folHlink>
        <a:srgbClr val="3730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2F807AF9-F209-4E86-943C-F1111CFAA42E}" vid="{8687EA94-0B94-4FE0-B310-FF73B47F772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601b46-4d4f-45a3-88bb-aed20494fff5">
      <Terms xmlns="http://schemas.microsoft.com/office/infopath/2007/PartnerControls"/>
    </lcf76f155ced4ddcb4097134ff3c332f>
    <TaxCatchAll xmlns="e673a0c9-6214-45e7-a2f9-ff214ca29d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302CCFBA1C2DBD4EB67828A2C1DEAF9E" ma:contentTypeVersion="15" ma:contentTypeDescription="Luo uusi asiakirja." ma:contentTypeScope="" ma:versionID="8d1fd8e388d9eaad0c715e80dfe97ead">
  <xsd:schema xmlns:xsd="http://www.w3.org/2001/XMLSchema" xmlns:xs="http://www.w3.org/2001/XMLSchema" xmlns:p="http://schemas.microsoft.com/office/2006/metadata/properties" xmlns:ns2="27601b46-4d4f-45a3-88bb-aed20494fff5" xmlns:ns3="e673a0c9-6214-45e7-a2f9-ff214ca29d89" targetNamespace="http://schemas.microsoft.com/office/2006/metadata/properties" ma:root="true" ma:fieldsID="776901c738f2ecbf0b20db172bd79b75" ns2:_="" ns3:_="">
    <xsd:import namespace="27601b46-4d4f-45a3-88bb-aed20494fff5"/>
    <xsd:import namespace="e673a0c9-6214-45e7-a2f9-ff214ca29d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601b46-4d4f-45a3-88bb-aed20494f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230f9b8a-d809-4c8e-8ef4-cd670670f20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73a0c9-6214-45e7-a2f9-ff214ca29d89"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5533f593-b831-4f61-aabd-f189d4b6622d}" ma:internalName="TaxCatchAll" ma:showField="CatchAllData" ma:web="e673a0c9-6214-45e7-a2f9-ff214ca29d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A164D1-89B3-42F1-AFAE-B0F833D9B824}">
  <ds:schemaRefs>
    <ds:schemaRef ds:uri="http://schemas.microsoft.com/sharepoint/v3/contenttype/forms"/>
  </ds:schemaRefs>
</ds:datastoreItem>
</file>

<file path=customXml/itemProps2.xml><?xml version="1.0" encoding="utf-8"?>
<ds:datastoreItem xmlns:ds="http://schemas.openxmlformats.org/officeDocument/2006/customXml" ds:itemID="{1FB33753-FF85-43E6-AD60-8FBDB055506A}">
  <ds:schemaRefs>
    <ds:schemaRef ds:uri="27601b46-4d4f-45a3-88bb-aed20494fff5"/>
    <ds:schemaRef ds:uri="e673a0c9-6214-45e7-a2f9-ff214ca29d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E1BF677-F6C2-45C7-8C4C-40B4E4CBF841}">
  <ds:schemaRefs>
    <ds:schemaRef ds:uri="27601b46-4d4f-45a3-88bb-aed20494fff5"/>
    <ds:schemaRef ds:uri="e673a0c9-6214-45e7-a2f9-ff214ca29d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272</TotalTime>
  <Words>2084</Words>
  <Application>Microsoft Office PowerPoint</Application>
  <PresentationFormat>Laajakuva</PresentationFormat>
  <Paragraphs>141</Paragraphs>
  <Slides>19</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19</vt:i4>
      </vt:variant>
    </vt:vector>
  </HeadingPairs>
  <TitlesOfParts>
    <vt:vector size="27" baseType="lpstr">
      <vt:lpstr>Arial</vt:lpstr>
      <vt:lpstr>Arial Rounded MT Bold</vt:lpstr>
      <vt:lpstr>Barlow Condensed</vt:lpstr>
      <vt:lpstr>Barlow Condensed SemiBold</vt:lpstr>
      <vt:lpstr>PT Sans</vt:lpstr>
      <vt:lpstr>Righteous</vt:lpstr>
      <vt:lpstr>Times New Roman</vt:lpstr>
      <vt:lpstr>JHL S</vt:lpstr>
      <vt:lpstr>   Negotiation result: PRIVATE SOCIAL SERVICES SECTOR’S collective agreement 8 June 2023  </vt:lpstr>
      <vt:lpstr>Agreement period</vt:lpstr>
      <vt:lpstr>Pay raises</vt:lpstr>
      <vt:lpstr>Pay raises - one-time instalment - early childhood education and care</vt:lpstr>
      <vt:lpstr>Pay raises - one-time instalment</vt:lpstr>
      <vt:lpstr>Pay raises</vt:lpstr>
      <vt:lpstr>Pay raises - one-time instalment - early childhood education and care</vt:lpstr>
      <vt:lpstr>Pay raises</vt:lpstr>
      <vt:lpstr>Pay raises -  local instalment</vt:lpstr>
      <vt:lpstr>Application instruction - availability supplement or a corresponding supplement</vt:lpstr>
      <vt:lpstr>Costs</vt:lpstr>
      <vt:lpstr>Costs,  increase as of 1 September 2023</vt:lpstr>
      <vt:lpstr>Change during the agreement period - Helsinki Metropolitan Region</vt:lpstr>
      <vt:lpstr>Change during the agreement period -  rest of Finland</vt:lpstr>
      <vt:lpstr>Textual changes</vt:lpstr>
      <vt:lpstr>Textual changes</vt:lpstr>
      <vt:lpstr>Textual changes</vt:lpstr>
      <vt:lpstr>Textual changes</vt:lpstr>
      <vt:lpstr>Agreement period’s project, and working groups</vt:lpstr>
    </vt:vector>
  </TitlesOfParts>
  <Company>Julkisten ja hyvinvointialojen liitto JHL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Widerholm Merja</dc:creator>
  <cp:lastModifiedBy>Uusitalo Iida</cp:lastModifiedBy>
  <cp:revision>11</cp:revision>
  <dcterms:created xsi:type="dcterms:W3CDTF">2023-02-13T22:36:47Z</dcterms:created>
  <dcterms:modified xsi:type="dcterms:W3CDTF">2023-06-28T06:01:52Z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0x010100302CCFBA1C2DBD4EB67828A2C1DEAF9E</vt:lpwstr>
  </property>
  <property fmtid="{D5CDD505-2E9C-101B-9397-08002B2CF9AE}" pid="3" name="MediaServiceImageTags">
    <vt:lpwstr/>
  </property>
</Properties>
</file>