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 id="259" r:id="rId6"/>
    <p:sldId id="260" r:id="rId7"/>
    <p:sldId id="267" r:id="rId8"/>
    <p:sldId id="301" r:id="rId9"/>
    <p:sldId id="269" r:id="rId10"/>
    <p:sldId id="302" r:id="rId11"/>
    <p:sldId id="277" r:id="rId12"/>
    <p:sldId id="275" r:id="rId13"/>
    <p:sldId id="271" r:id="rId14"/>
    <p:sldId id="272" r:id="rId15"/>
    <p:sldId id="273" r:id="rId16"/>
    <p:sldId id="274" r:id="rId17"/>
    <p:sldId id="264" r:id="rId18"/>
    <p:sldId id="270" r:id="rId19"/>
    <p:sldId id="276" r:id="rId20"/>
    <p:sldId id="265" r:id="rId21"/>
    <p:sldId id="288" r:id="rId22"/>
    <p:sldId id="294" r:id="rId23"/>
    <p:sldId id="293" r:id="rId24"/>
    <p:sldId id="292" r:id="rId25"/>
    <p:sldId id="291" r:id="rId26"/>
    <p:sldId id="290" r:id="rId27"/>
    <p:sldId id="289" r:id="rId28"/>
    <p:sldId id="303" r:id="rId29"/>
    <p:sldId id="287" r:id="rId30"/>
    <p:sldId id="299" r:id="rId31"/>
    <p:sldId id="295" r:id="rId32"/>
    <p:sldId id="296" r:id="rId33"/>
    <p:sldId id="297" r:id="rId34"/>
    <p:sldId id="298" r:id="rId3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EF645F-4348-425C-8882-83E8AF5148CF}" v="4" dt="2023-04-19T09:14:46.360"/>
    <p1510:client id="{6C048354-C392-411B-993F-9408562CB02D}" v="11" dt="2023-03-20T13:15:04.764"/>
    <p1510:client id="{A2624B25-C95D-461A-9735-D996A1EEDD34}" v="10" dt="2023-03-10T12:44:20.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GRAAFINEN KANSI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Kuva 2" descr="Kuva, joka sisältää kohteen teksti&#10;&#10;Kuvaus luotu automaattisesti">
            <a:extLst>
              <a:ext uri="{FF2B5EF4-FFF2-40B4-BE49-F238E27FC236}">
                <a16:creationId xmlns:a16="http://schemas.microsoft.com/office/drawing/2014/main" id="{0418C09B-7224-A22A-6841-AA81513DC9D7}"/>
              </a:ext>
            </a:extLst>
          </p:cNvPr>
          <p:cNvPicPr>
            <a:picLocks noChangeAspect="1"/>
          </p:cNvPicPr>
          <p:nvPr/>
        </p:nvPicPr>
        <p:blipFill>
          <a:blip r:embed="rId3"/>
          <a:stretch>
            <a:fillRect/>
          </a:stretch>
        </p:blipFill>
        <p:spPr>
          <a:xfrm>
            <a:off x="133351" y="6165080"/>
            <a:ext cx="845766" cy="675396"/>
          </a:xfrm>
          <a:prstGeom prst="rect">
            <a:avLst/>
          </a:prstGeom>
        </p:spPr>
      </p:pic>
    </p:spTree>
    <p:extLst>
      <p:ext uri="{BB962C8B-B14F-4D97-AF65-F5344CB8AC3E}">
        <p14:creationId xmlns:p14="http://schemas.microsoft.com/office/powerpoint/2010/main" val="1450345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TSIKOLLINEN KANSI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710B76-3679-3E40-B9EE-1F2A7D69E8F7}"/>
              </a:ext>
            </a:extLst>
          </p:cNvPr>
          <p:cNvSpPr>
            <a:spLocks noGrp="1"/>
          </p:cNvSpPr>
          <p:nvPr>
            <p:ph type="ctrTitle" hasCustomPrompt="1"/>
          </p:nvPr>
        </p:nvSpPr>
        <p:spPr>
          <a:xfrm>
            <a:off x="609599" y="1652952"/>
            <a:ext cx="10585940" cy="3436776"/>
          </a:xfrm>
          <a:prstGeom prst="rect">
            <a:avLst/>
          </a:prstGeom>
        </p:spPr>
        <p:txBody>
          <a:bodyPr anchor="b">
            <a:normAutofit/>
          </a:bodyPr>
          <a:lstStyle>
            <a:lvl1pPr algn="l">
              <a:defRPr sz="7000">
                <a:solidFill>
                  <a:schemeClr val="bg1"/>
                </a:solidFill>
              </a:defRPr>
            </a:lvl1pPr>
          </a:lstStyle>
          <a:p>
            <a:r>
              <a:rPr lang="fi-FI"/>
              <a:t>SUOMEN SUURIN HYVINVOINTIALOJEN</a:t>
            </a:r>
            <a:br>
              <a:rPr lang="fi-FI"/>
            </a:br>
            <a:r>
              <a:rPr lang="fi-FI"/>
              <a:t>AMMATTILIITTO</a:t>
            </a:r>
          </a:p>
        </p:txBody>
      </p:sp>
      <p:sp>
        <p:nvSpPr>
          <p:cNvPr id="3" name="Alaotsikko 2">
            <a:extLst>
              <a:ext uri="{FF2B5EF4-FFF2-40B4-BE49-F238E27FC236}">
                <a16:creationId xmlns:a16="http://schemas.microsoft.com/office/drawing/2014/main" id="{D7088DB0-37DA-9742-B184-832BD476BE24}"/>
              </a:ext>
            </a:extLst>
          </p:cNvPr>
          <p:cNvSpPr>
            <a:spLocks noGrp="1"/>
          </p:cNvSpPr>
          <p:nvPr>
            <p:ph type="subTitle" idx="1" hasCustomPrompt="1"/>
          </p:nvPr>
        </p:nvSpPr>
        <p:spPr>
          <a:xfrm>
            <a:off x="609600" y="5181803"/>
            <a:ext cx="6752492" cy="527336"/>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alaotsikkoa napsauttamalla</a:t>
            </a:r>
          </a:p>
        </p:txBody>
      </p:sp>
      <p:pic>
        <p:nvPicPr>
          <p:cNvPr id="8" name="Kuva 7">
            <a:extLst>
              <a:ext uri="{FF2B5EF4-FFF2-40B4-BE49-F238E27FC236}">
                <a16:creationId xmlns:a16="http://schemas.microsoft.com/office/drawing/2014/main" id="{0181956D-EE66-F341-A974-73487EEA06B4}"/>
              </a:ext>
            </a:extLst>
          </p:cNvPr>
          <p:cNvPicPr>
            <a:picLocks noChangeAspect="1"/>
          </p:cNvPicPr>
          <p:nvPr/>
        </p:nvPicPr>
        <p:blipFill>
          <a:blip r:embed="rId3"/>
          <a:stretch>
            <a:fillRect/>
          </a:stretch>
        </p:blipFill>
        <p:spPr>
          <a:xfrm>
            <a:off x="9943103" y="241107"/>
            <a:ext cx="1993490" cy="1097205"/>
          </a:xfrm>
          <a:prstGeom prst="rect">
            <a:avLst/>
          </a:prstGeom>
        </p:spPr>
      </p:pic>
      <p:pic>
        <p:nvPicPr>
          <p:cNvPr id="4" name="Kuva 3" descr="Kuva, joka sisältää kohteen teksti&#10;&#10;Kuvaus luotu automaattisesti">
            <a:extLst>
              <a:ext uri="{FF2B5EF4-FFF2-40B4-BE49-F238E27FC236}">
                <a16:creationId xmlns:a16="http://schemas.microsoft.com/office/drawing/2014/main" id="{95CA3101-D54B-3597-5695-B8A2F5197440}"/>
              </a:ext>
            </a:extLst>
          </p:cNvPr>
          <p:cNvPicPr>
            <a:picLocks noChangeAspect="1"/>
          </p:cNvPicPr>
          <p:nvPr/>
        </p:nvPicPr>
        <p:blipFill>
          <a:blip r:embed="rId4"/>
          <a:stretch>
            <a:fillRect/>
          </a:stretch>
        </p:blipFill>
        <p:spPr>
          <a:xfrm>
            <a:off x="133351" y="6165080"/>
            <a:ext cx="845766" cy="675396"/>
          </a:xfrm>
          <a:prstGeom prst="rect">
            <a:avLst/>
          </a:prstGeom>
        </p:spPr>
      </p:pic>
    </p:spTree>
    <p:extLst>
      <p:ext uri="{BB962C8B-B14F-4D97-AF65-F5344CB8AC3E}">
        <p14:creationId xmlns:p14="http://schemas.microsoft.com/office/powerpoint/2010/main" val="2787507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710B76-3679-3E40-B9EE-1F2A7D69E8F7}"/>
              </a:ext>
            </a:extLst>
          </p:cNvPr>
          <p:cNvSpPr>
            <a:spLocks noGrp="1"/>
          </p:cNvSpPr>
          <p:nvPr>
            <p:ph type="ctrTitle" hasCustomPrompt="1"/>
          </p:nvPr>
        </p:nvSpPr>
        <p:spPr>
          <a:xfrm>
            <a:off x="1524000" y="1653709"/>
            <a:ext cx="9144000" cy="2387600"/>
          </a:xfrm>
          <a:prstGeom prst="rect">
            <a:avLst/>
          </a:prstGeom>
        </p:spPr>
        <p:txBody>
          <a:bodyPr anchor="b"/>
          <a:lstStyle>
            <a:lvl1pPr algn="ctr">
              <a:defRPr sz="6000">
                <a:solidFill>
                  <a:schemeClr val="bg1"/>
                </a:solidFill>
              </a:defRPr>
            </a:lvl1pPr>
          </a:lstStyle>
          <a:p>
            <a:r>
              <a:rPr lang="fi-FI"/>
              <a:t>Muokkaa otsikkoa napsauttamalla</a:t>
            </a:r>
          </a:p>
        </p:txBody>
      </p:sp>
      <p:sp>
        <p:nvSpPr>
          <p:cNvPr id="3" name="Alaotsikko 2">
            <a:extLst>
              <a:ext uri="{FF2B5EF4-FFF2-40B4-BE49-F238E27FC236}">
                <a16:creationId xmlns:a16="http://schemas.microsoft.com/office/drawing/2014/main" id="{D7088DB0-37DA-9742-B184-832BD476BE24}"/>
              </a:ext>
            </a:extLst>
          </p:cNvPr>
          <p:cNvSpPr>
            <a:spLocks noGrp="1"/>
          </p:cNvSpPr>
          <p:nvPr>
            <p:ph type="subTitle" idx="1" hasCustomPrompt="1"/>
          </p:nvPr>
        </p:nvSpPr>
        <p:spPr>
          <a:xfrm>
            <a:off x="1524000" y="4133384"/>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alaotsikkoa napsauttamalla</a:t>
            </a:r>
          </a:p>
        </p:txBody>
      </p:sp>
      <p:pic>
        <p:nvPicPr>
          <p:cNvPr id="7" name="Kuva 6">
            <a:extLst>
              <a:ext uri="{FF2B5EF4-FFF2-40B4-BE49-F238E27FC236}">
                <a16:creationId xmlns:a16="http://schemas.microsoft.com/office/drawing/2014/main" id="{D8952A3E-F879-5743-8327-3F1341D34143}"/>
              </a:ext>
            </a:extLst>
          </p:cNvPr>
          <p:cNvPicPr>
            <a:picLocks noChangeAspect="1"/>
          </p:cNvPicPr>
          <p:nvPr/>
        </p:nvPicPr>
        <p:blipFill>
          <a:blip r:embed="rId3"/>
          <a:stretch>
            <a:fillRect/>
          </a:stretch>
        </p:blipFill>
        <p:spPr>
          <a:xfrm>
            <a:off x="224414" y="192476"/>
            <a:ext cx="1237801" cy="681277"/>
          </a:xfrm>
          <a:prstGeom prst="rect">
            <a:avLst/>
          </a:prstGeom>
        </p:spPr>
      </p:pic>
    </p:spTree>
    <p:extLst>
      <p:ext uri="{BB962C8B-B14F-4D97-AF65-F5344CB8AC3E}">
        <p14:creationId xmlns:p14="http://schemas.microsoft.com/office/powerpoint/2010/main" val="1042290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tekstiä">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528E313-8963-E641-9DB2-7A5D95225A02}"/>
              </a:ext>
            </a:extLst>
          </p:cNvPr>
          <p:cNvSpPr>
            <a:spLocks noGrp="1"/>
          </p:cNvSpPr>
          <p:nvPr>
            <p:ph type="title" hasCustomPrompt="1"/>
          </p:nvPr>
        </p:nvSpPr>
        <p:spPr>
          <a:xfrm>
            <a:off x="463061" y="544512"/>
            <a:ext cx="10102235" cy="1325563"/>
          </a:xfrm>
          <a:prstGeom prst="rect">
            <a:avLst/>
          </a:prstGeom>
        </p:spPr>
        <p:txBody>
          <a:bodyPr/>
          <a:lstStyle>
            <a:lvl1pPr>
              <a:defRPr>
                <a:solidFill>
                  <a:schemeClr val="tx2"/>
                </a:solidFill>
              </a:defRPr>
            </a:lvl1pPr>
          </a:lstStyle>
          <a:p>
            <a:r>
              <a:rPr lang="fi-FI"/>
              <a:t>Muokkaa otsikkoa </a:t>
            </a:r>
            <a:br>
              <a:rPr lang="fi-FI"/>
            </a:br>
            <a:r>
              <a:rPr lang="fi-FI"/>
              <a:t>napsauttamalla</a:t>
            </a:r>
          </a:p>
        </p:txBody>
      </p:sp>
      <p:sp>
        <p:nvSpPr>
          <p:cNvPr id="3" name="Sisällön paikkamerkki 2">
            <a:extLst>
              <a:ext uri="{FF2B5EF4-FFF2-40B4-BE49-F238E27FC236}">
                <a16:creationId xmlns:a16="http://schemas.microsoft.com/office/drawing/2014/main" id="{358B025A-21B1-7B41-93FE-A90336EB7344}"/>
              </a:ext>
            </a:extLst>
          </p:cNvPr>
          <p:cNvSpPr>
            <a:spLocks noGrp="1"/>
          </p:cNvSpPr>
          <p:nvPr>
            <p:ph idx="1" hasCustomPrompt="1"/>
          </p:nvPr>
        </p:nvSpPr>
        <p:spPr>
          <a:xfrm>
            <a:off x="463061" y="2005012"/>
            <a:ext cx="10102235" cy="3516557"/>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17" name="Päivämäärän paikkamerkki 16">
            <a:extLst>
              <a:ext uri="{FF2B5EF4-FFF2-40B4-BE49-F238E27FC236}">
                <a16:creationId xmlns:a16="http://schemas.microsoft.com/office/drawing/2014/main" id="{929991FC-DE06-FF46-BCE9-24D41D32EDEE}"/>
              </a:ext>
            </a:extLst>
          </p:cNvPr>
          <p:cNvSpPr>
            <a:spLocks noGrp="1"/>
          </p:cNvSpPr>
          <p:nvPr>
            <p:ph type="dt" sz="half" idx="10"/>
          </p:nvPr>
        </p:nvSpPr>
        <p:spPr/>
        <p:txBody>
          <a:bodyPr/>
          <a:lstStyle/>
          <a:p>
            <a:endParaRPr lang="fi-FI"/>
          </a:p>
        </p:txBody>
      </p:sp>
      <p:sp>
        <p:nvSpPr>
          <p:cNvPr id="18" name="Alatunnisteen paikkamerkki 17">
            <a:extLst>
              <a:ext uri="{FF2B5EF4-FFF2-40B4-BE49-F238E27FC236}">
                <a16:creationId xmlns:a16="http://schemas.microsoft.com/office/drawing/2014/main" id="{39DEF882-71F6-4144-A962-88628C5EF34A}"/>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88486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tsikko ja 2 tekstikappaletta vierekkäi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D436F18A-3B04-CF44-BB8D-AB7157F295BF}"/>
              </a:ext>
            </a:extLst>
          </p:cNvPr>
          <p:cNvSpPr>
            <a:spLocks noGrp="1"/>
          </p:cNvSpPr>
          <p:nvPr>
            <p:ph sz="half" idx="1" hasCustomPrompt="1"/>
          </p:nvPr>
        </p:nvSpPr>
        <p:spPr>
          <a:xfrm>
            <a:off x="463061" y="2016368"/>
            <a:ext cx="5043217" cy="350520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4" name="Sisällön paikkamerkki 3">
            <a:extLst>
              <a:ext uri="{FF2B5EF4-FFF2-40B4-BE49-F238E27FC236}">
                <a16:creationId xmlns:a16="http://schemas.microsoft.com/office/drawing/2014/main" id="{AC269ED7-B6D3-9042-A52C-57F30D6508A6}"/>
              </a:ext>
            </a:extLst>
          </p:cNvPr>
          <p:cNvSpPr>
            <a:spLocks noGrp="1"/>
          </p:cNvSpPr>
          <p:nvPr>
            <p:ph sz="half" idx="2" hasCustomPrompt="1"/>
          </p:nvPr>
        </p:nvSpPr>
        <p:spPr>
          <a:xfrm>
            <a:off x="5651287" y="2016368"/>
            <a:ext cx="5043217" cy="350520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13" name="Otsikko 1">
            <a:extLst>
              <a:ext uri="{FF2B5EF4-FFF2-40B4-BE49-F238E27FC236}">
                <a16:creationId xmlns:a16="http://schemas.microsoft.com/office/drawing/2014/main" id="{BEB40579-4BAF-C24F-85EA-34A32DE4F2F5}"/>
              </a:ext>
            </a:extLst>
          </p:cNvPr>
          <p:cNvSpPr>
            <a:spLocks noGrp="1"/>
          </p:cNvSpPr>
          <p:nvPr>
            <p:ph type="title" hasCustomPrompt="1"/>
          </p:nvPr>
        </p:nvSpPr>
        <p:spPr>
          <a:xfrm>
            <a:off x="463061" y="544512"/>
            <a:ext cx="10231443" cy="1325563"/>
          </a:xfrm>
          <a:prstGeom prst="rect">
            <a:avLst/>
          </a:prstGeom>
        </p:spPr>
        <p:txBody>
          <a:bodyPr/>
          <a:lstStyle>
            <a:lvl1pPr>
              <a:defRPr>
                <a:solidFill>
                  <a:schemeClr val="tx2"/>
                </a:solidFill>
              </a:defRPr>
            </a:lvl1pPr>
          </a:lstStyle>
          <a:p>
            <a:r>
              <a:rPr lang="fi-FI"/>
              <a:t>Muokkaa otsikkoa </a:t>
            </a:r>
            <a:br>
              <a:rPr lang="fi-FI"/>
            </a:br>
            <a:r>
              <a:rPr lang="fi-FI"/>
              <a:t>napsauttamalla</a:t>
            </a:r>
          </a:p>
        </p:txBody>
      </p:sp>
      <p:sp>
        <p:nvSpPr>
          <p:cNvPr id="2" name="Päivämäärän paikkamerkki 1">
            <a:extLst>
              <a:ext uri="{FF2B5EF4-FFF2-40B4-BE49-F238E27FC236}">
                <a16:creationId xmlns:a16="http://schemas.microsoft.com/office/drawing/2014/main" id="{3ECD9432-E41F-4047-9FF2-C007D1E752F1}"/>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64A6D51-D415-1349-8915-259A17935581}"/>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15705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tsikko ja 2 tekstikappaletta vierekkäin värilliset väliotsiko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28D5FC97-B087-6C48-871D-8E8FB3A994FA}"/>
              </a:ext>
            </a:extLst>
          </p:cNvPr>
          <p:cNvSpPr>
            <a:spLocks noGrp="1"/>
          </p:cNvSpPr>
          <p:nvPr>
            <p:ph type="body" idx="1" hasCustomPrompt="1"/>
          </p:nvPr>
        </p:nvSpPr>
        <p:spPr>
          <a:xfrm>
            <a:off x="463061" y="1893521"/>
            <a:ext cx="5157787" cy="823912"/>
          </a:xfrm>
        </p:spPr>
        <p:txBody>
          <a:bodyPr anchor="b"/>
          <a:lstStyle>
            <a:lvl1pPr marL="0" indent="0">
              <a:buNone/>
              <a:defRPr sz="2400" b="0" i="0">
                <a:solidFill>
                  <a:srgbClr val="6B9CA5"/>
                </a:solidFill>
                <a:latin typeface="Barlow Condensed SemiBold" panose="00000706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tekstiä napsauttamalla</a:t>
            </a:r>
          </a:p>
        </p:txBody>
      </p:sp>
      <p:sp>
        <p:nvSpPr>
          <p:cNvPr id="4" name="Sisällön paikkamerkki 3">
            <a:extLst>
              <a:ext uri="{FF2B5EF4-FFF2-40B4-BE49-F238E27FC236}">
                <a16:creationId xmlns:a16="http://schemas.microsoft.com/office/drawing/2014/main" id="{F19D340E-3EBC-BA4D-BBA7-2270FF2019B1}"/>
              </a:ext>
            </a:extLst>
          </p:cNvPr>
          <p:cNvSpPr>
            <a:spLocks noGrp="1"/>
          </p:cNvSpPr>
          <p:nvPr>
            <p:ph sz="half" idx="2" hasCustomPrompt="1"/>
          </p:nvPr>
        </p:nvSpPr>
        <p:spPr>
          <a:xfrm>
            <a:off x="463061" y="2717434"/>
            <a:ext cx="5157787" cy="2804136"/>
          </a:xfrm>
        </p:spPr>
        <p:txBody>
          <a:bodyPr/>
          <a:lstStyle>
            <a:lvl1pPr>
              <a:buClr>
                <a:schemeClr val="accent2"/>
              </a:buClr>
              <a:defRPr sz="2600"/>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5" name="Tekstin paikkamerkki 4">
            <a:extLst>
              <a:ext uri="{FF2B5EF4-FFF2-40B4-BE49-F238E27FC236}">
                <a16:creationId xmlns:a16="http://schemas.microsoft.com/office/drawing/2014/main" id="{35C7ED1D-7FEC-6945-B505-DE4870C0DC46}"/>
              </a:ext>
            </a:extLst>
          </p:cNvPr>
          <p:cNvSpPr>
            <a:spLocks noGrp="1"/>
          </p:cNvSpPr>
          <p:nvPr>
            <p:ph type="body" sz="quarter" idx="3" hasCustomPrompt="1"/>
          </p:nvPr>
        </p:nvSpPr>
        <p:spPr>
          <a:xfrm>
            <a:off x="5720862" y="1893521"/>
            <a:ext cx="5157787" cy="823912"/>
          </a:xfrm>
        </p:spPr>
        <p:txBody>
          <a:bodyPr anchor="b">
            <a:normAutofit/>
          </a:bodyPr>
          <a:lstStyle>
            <a:lvl1pPr marL="0" indent="0">
              <a:buNone/>
              <a:defRPr lang="fi-FI" sz="2400" b="0" i="0" kern="1200" dirty="0">
                <a:solidFill>
                  <a:srgbClr val="6B9CA5"/>
                </a:solidFill>
                <a:latin typeface="Barlow Condensed SemiBold" panose="00000706000000000000" pitchFamily="2"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fi-FI"/>
              <a:t>Muokkaa tekstiä napsauttamalla</a:t>
            </a:r>
          </a:p>
        </p:txBody>
      </p:sp>
      <p:sp>
        <p:nvSpPr>
          <p:cNvPr id="6" name="Sisällön paikkamerkki 5">
            <a:extLst>
              <a:ext uri="{FF2B5EF4-FFF2-40B4-BE49-F238E27FC236}">
                <a16:creationId xmlns:a16="http://schemas.microsoft.com/office/drawing/2014/main" id="{7AB40E85-D181-4F4B-A30F-068F22F8815B}"/>
              </a:ext>
            </a:extLst>
          </p:cNvPr>
          <p:cNvSpPr>
            <a:spLocks noGrp="1"/>
          </p:cNvSpPr>
          <p:nvPr>
            <p:ph sz="quarter" idx="4" hasCustomPrompt="1"/>
          </p:nvPr>
        </p:nvSpPr>
        <p:spPr>
          <a:xfrm>
            <a:off x="5720862" y="2717433"/>
            <a:ext cx="5157787" cy="2804136"/>
          </a:xfrm>
        </p:spPr>
        <p:txBody>
          <a:bodyPr/>
          <a:lstStyle>
            <a:lvl1pPr>
              <a:buClr>
                <a:schemeClr val="accent2"/>
              </a:buClr>
              <a:defRPr sz="2600"/>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10" name="Otsikko 1">
            <a:extLst>
              <a:ext uri="{FF2B5EF4-FFF2-40B4-BE49-F238E27FC236}">
                <a16:creationId xmlns:a16="http://schemas.microsoft.com/office/drawing/2014/main" id="{3AB46581-FAC3-844B-A589-2D94E883C814}"/>
              </a:ext>
            </a:extLst>
          </p:cNvPr>
          <p:cNvSpPr>
            <a:spLocks noGrp="1"/>
          </p:cNvSpPr>
          <p:nvPr>
            <p:ph type="title" hasCustomPrompt="1"/>
          </p:nvPr>
        </p:nvSpPr>
        <p:spPr>
          <a:xfrm>
            <a:off x="463061" y="544512"/>
            <a:ext cx="10151930" cy="1325563"/>
          </a:xfrm>
          <a:prstGeom prst="rect">
            <a:avLst/>
          </a:prstGeom>
        </p:spPr>
        <p:txBody>
          <a:bodyPr/>
          <a:lstStyle>
            <a:lvl1pPr>
              <a:defRPr>
                <a:solidFill>
                  <a:schemeClr val="tx2"/>
                </a:solidFill>
              </a:defRPr>
            </a:lvl1pPr>
          </a:lstStyle>
          <a:p>
            <a:r>
              <a:rPr lang="fi-FI"/>
              <a:t>Muokkaa otsikkoa </a:t>
            </a:r>
            <a:br>
              <a:rPr lang="fi-FI"/>
            </a:br>
            <a:r>
              <a:rPr lang="fi-FI"/>
              <a:t>napsauttamalla</a:t>
            </a:r>
          </a:p>
        </p:txBody>
      </p:sp>
      <p:sp>
        <p:nvSpPr>
          <p:cNvPr id="2" name="Päivämäärän paikkamerkki 1">
            <a:extLst>
              <a:ext uri="{FF2B5EF4-FFF2-40B4-BE49-F238E27FC236}">
                <a16:creationId xmlns:a16="http://schemas.microsoft.com/office/drawing/2014/main" id="{185E5487-1B15-AB43-BA0D-C48B9B4EF177}"/>
              </a:ext>
            </a:extLst>
          </p:cNvPr>
          <p:cNvSpPr>
            <a:spLocks noGrp="1"/>
          </p:cNvSpPr>
          <p:nvPr>
            <p:ph type="dt" sz="half" idx="10"/>
          </p:nvPr>
        </p:nvSpPr>
        <p:spPr/>
        <p:txBody>
          <a:bodyPr/>
          <a:lstStyle/>
          <a:p>
            <a:endParaRPr lang="fi-FI"/>
          </a:p>
        </p:txBody>
      </p:sp>
      <p:sp>
        <p:nvSpPr>
          <p:cNvPr id="7" name="Alatunnisteen paikkamerkki 6">
            <a:extLst>
              <a:ext uri="{FF2B5EF4-FFF2-40B4-BE49-F238E27FC236}">
                <a16:creationId xmlns:a16="http://schemas.microsoft.com/office/drawing/2014/main" id="{305F7656-56B0-6A44-8DD7-67A576ED6BDD}"/>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60013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tsikk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Otsikko 1">
            <a:extLst>
              <a:ext uri="{FF2B5EF4-FFF2-40B4-BE49-F238E27FC236}">
                <a16:creationId xmlns:a16="http://schemas.microsoft.com/office/drawing/2014/main" id="{829E73C5-6AEB-A444-BAD5-229B06F31EEF}"/>
              </a:ext>
            </a:extLst>
          </p:cNvPr>
          <p:cNvSpPr>
            <a:spLocks noGrp="1"/>
          </p:cNvSpPr>
          <p:nvPr>
            <p:ph type="title" hasCustomPrompt="1"/>
          </p:nvPr>
        </p:nvSpPr>
        <p:spPr>
          <a:xfrm>
            <a:off x="463061" y="544512"/>
            <a:ext cx="10231443" cy="1325563"/>
          </a:xfrm>
          <a:prstGeom prst="rect">
            <a:avLst/>
          </a:prstGeom>
        </p:spPr>
        <p:txBody>
          <a:bodyPr/>
          <a:lstStyle>
            <a:lvl1pPr>
              <a:defRPr>
                <a:solidFill>
                  <a:schemeClr val="tx2"/>
                </a:solidFill>
              </a:defRPr>
            </a:lvl1pPr>
          </a:lstStyle>
          <a:p>
            <a:r>
              <a:rPr lang="fi-FI"/>
              <a:t>Muokkaa otsikkoa </a:t>
            </a:r>
            <a:br>
              <a:rPr lang="fi-FI"/>
            </a:br>
            <a:r>
              <a:rPr lang="fi-FI"/>
              <a:t>napsauttamalla</a:t>
            </a:r>
          </a:p>
        </p:txBody>
      </p:sp>
      <p:sp>
        <p:nvSpPr>
          <p:cNvPr id="2" name="Päivämäärän paikkamerkki 1">
            <a:extLst>
              <a:ext uri="{FF2B5EF4-FFF2-40B4-BE49-F238E27FC236}">
                <a16:creationId xmlns:a16="http://schemas.microsoft.com/office/drawing/2014/main" id="{0C1C1550-0E08-DA42-8A41-91E1C25246BC}"/>
              </a:ext>
            </a:extLst>
          </p:cNvPr>
          <p:cNvSpPr>
            <a:spLocks noGrp="1"/>
          </p:cNvSpPr>
          <p:nvPr>
            <p:ph type="dt" sz="half" idx="10"/>
          </p:nvPr>
        </p:nvSpPr>
        <p:spPr/>
        <p:txBody>
          <a:bodyPr/>
          <a:lstStyle/>
          <a:p>
            <a:endParaRPr lang="fi-FI"/>
          </a:p>
        </p:txBody>
      </p:sp>
      <p:sp>
        <p:nvSpPr>
          <p:cNvPr id="3" name="Alatunnisteen paikkamerkki 2">
            <a:extLst>
              <a:ext uri="{FF2B5EF4-FFF2-40B4-BE49-F238E27FC236}">
                <a16:creationId xmlns:a16="http://schemas.microsoft.com/office/drawing/2014/main" id="{26618264-3F4E-D34A-BFD9-CE8083D5FD63}"/>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42157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ä vasemmalla Kuva oikeal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9883068-83DC-5D46-8C51-18D39A20B5E1}"/>
              </a:ext>
            </a:extLst>
          </p:cNvPr>
          <p:cNvSpPr>
            <a:spLocks noGrp="1"/>
          </p:cNvSpPr>
          <p:nvPr>
            <p:ph type="title" hasCustomPrompt="1"/>
          </p:nvPr>
        </p:nvSpPr>
        <p:spPr>
          <a:xfrm>
            <a:off x="463061" y="457200"/>
            <a:ext cx="3932237" cy="1600200"/>
          </a:xfrm>
          <a:prstGeom prst="rect">
            <a:avLst/>
          </a:prstGeom>
        </p:spPr>
        <p:txBody>
          <a:bodyPr anchor="b"/>
          <a:lstStyle>
            <a:lvl1pPr>
              <a:defRPr sz="3200">
                <a:solidFill>
                  <a:schemeClr val="tx2"/>
                </a:solidFill>
              </a:defRPr>
            </a:lvl1pPr>
          </a:lstStyle>
          <a:p>
            <a:r>
              <a:rPr lang="fi-FI"/>
              <a:t>Muokkaa otsikkoa </a:t>
            </a:r>
            <a:br>
              <a:rPr lang="fi-FI"/>
            </a:br>
            <a:r>
              <a:rPr lang="fi-FI"/>
              <a:t>napsauttamalla</a:t>
            </a:r>
          </a:p>
        </p:txBody>
      </p:sp>
      <p:sp>
        <p:nvSpPr>
          <p:cNvPr id="3" name="Kuvan paikkamerkki 2">
            <a:extLst>
              <a:ext uri="{FF2B5EF4-FFF2-40B4-BE49-F238E27FC236}">
                <a16:creationId xmlns:a16="http://schemas.microsoft.com/office/drawing/2014/main" id="{F6F02E0F-02D2-A64B-936E-E2A2539DA754}"/>
              </a:ext>
            </a:extLst>
          </p:cNvPr>
          <p:cNvSpPr>
            <a:spLocks noGrp="1"/>
          </p:cNvSpPr>
          <p:nvPr>
            <p:ph type="pic" idx="1"/>
          </p:nvPr>
        </p:nvSpPr>
        <p:spPr>
          <a:xfrm>
            <a:off x="4603323" y="457200"/>
            <a:ext cx="6046091" cy="506436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Tekstin paikkamerkki 3">
            <a:extLst>
              <a:ext uri="{FF2B5EF4-FFF2-40B4-BE49-F238E27FC236}">
                <a16:creationId xmlns:a16="http://schemas.microsoft.com/office/drawing/2014/main" id="{6DBBECAB-BBC4-9442-9335-C2F7636829FB}"/>
              </a:ext>
            </a:extLst>
          </p:cNvPr>
          <p:cNvSpPr>
            <a:spLocks noGrp="1"/>
          </p:cNvSpPr>
          <p:nvPr>
            <p:ph type="body" sz="half" idx="2" hasCustomPrompt="1"/>
          </p:nvPr>
        </p:nvSpPr>
        <p:spPr>
          <a:xfrm>
            <a:off x="463062" y="2057400"/>
            <a:ext cx="3932236" cy="346416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tekstiä napsauttamalla</a:t>
            </a:r>
          </a:p>
        </p:txBody>
      </p:sp>
      <p:sp>
        <p:nvSpPr>
          <p:cNvPr id="5" name="Päivämäärän paikkamerkki 4">
            <a:extLst>
              <a:ext uri="{FF2B5EF4-FFF2-40B4-BE49-F238E27FC236}">
                <a16:creationId xmlns:a16="http://schemas.microsoft.com/office/drawing/2014/main" id="{AE4DFE93-0403-B844-9598-E792D4A0E120}"/>
              </a:ext>
            </a:extLst>
          </p:cNvPr>
          <p:cNvSpPr>
            <a:spLocks noGrp="1"/>
          </p:cNvSpPr>
          <p:nvPr>
            <p:ph type="dt" sz="half" idx="10"/>
          </p:nvPr>
        </p:nvSpPr>
        <p:spPr/>
        <p:txBody>
          <a:bodyPr/>
          <a:lstStyle/>
          <a:p>
            <a:endParaRPr lang="fi-FI"/>
          </a:p>
        </p:txBody>
      </p:sp>
      <p:sp>
        <p:nvSpPr>
          <p:cNvPr id="6" name="Alatunnisteen paikkamerkki 5">
            <a:extLst>
              <a:ext uri="{FF2B5EF4-FFF2-40B4-BE49-F238E27FC236}">
                <a16:creationId xmlns:a16="http://schemas.microsoft.com/office/drawing/2014/main" id="{4C05A52B-D5C1-A74F-ADBB-6E8BB2A879D9}"/>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57455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YHJÄ">
    <p:spTree>
      <p:nvGrpSpPr>
        <p:cNvPr id="1" name=""/>
        <p:cNvGrpSpPr/>
        <p:nvPr/>
      </p:nvGrpSpPr>
      <p:grpSpPr>
        <a:xfrm>
          <a:off x="0" y="0"/>
          <a:ext cx="0" cy="0"/>
          <a:chOff x="0" y="0"/>
          <a:chExt cx="0" cy="0"/>
        </a:xfrm>
      </p:grpSpPr>
      <p:sp>
        <p:nvSpPr>
          <p:cNvPr id="7" name="Päivämäärän paikkamerkki 6">
            <a:extLst>
              <a:ext uri="{FF2B5EF4-FFF2-40B4-BE49-F238E27FC236}">
                <a16:creationId xmlns:a16="http://schemas.microsoft.com/office/drawing/2014/main" id="{D2B43400-0914-3F4E-9E7E-8DD1C7E815CD}"/>
              </a:ext>
            </a:extLst>
          </p:cNvPr>
          <p:cNvSpPr>
            <a:spLocks noGrp="1"/>
          </p:cNvSpPr>
          <p:nvPr>
            <p:ph type="dt" sz="half" idx="10"/>
          </p:nvPr>
        </p:nvSpPr>
        <p:spPr/>
        <p:txBody>
          <a:bodyPr/>
          <a:lstStyle/>
          <a:p>
            <a:endParaRPr lang="fi-FI"/>
          </a:p>
        </p:txBody>
      </p:sp>
      <p:sp>
        <p:nvSpPr>
          <p:cNvPr id="8" name="Alatunnisteen paikkamerkki 7">
            <a:extLst>
              <a:ext uri="{FF2B5EF4-FFF2-40B4-BE49-F238E27FC236}">
                <a16:creationId xmlns:a16="http://schemas.microsoft.com/office/drawing/2014/main" id="{690F5FAE-EF47-4D47-9A30-F9CD64E68B94}"/>
              </a:ext>
            </a:extLst>
          </p:cNvPr>
          <p:cNvSpPr>
            <a:spLocks noGrp="1"/>
          </p:cNvSpPr>
          <p:nvPr>
            <p:ph type="ftr" sz="quarter" idx="11"/>
          </p:nvPr>
        </p:nvSpPr>
        <p:spPr/>
        <p:txBody>
          <a:bodyPr/>
          <a:lstStyle/>
          <a:p>
            <a:endParaRPr lang="fi-FI"/>
          </a:p>
        </p:txBody>
      </p:sp>
      <p:sp>
        <p:nvSpPr>
          <p:cNvPr id="2" name="Otsikko 1">
            <a:extLst>
              <a:ext uri="{FF2B5EF4-FFF2-40B4-BE49-F238E27FC236}">
                <a16:creationId xmlns:a16="http://schemas.microsoft.com/office/drawing/2014/main" id="{4D3026C5-28CE-5905-5E7B-41C39C68C462}"/>
              </a:ext>
            </a:extLst>
          </p:cNvPr>
          <p:cNvSpPr>
            <a:spLocks noGrp="1"/>
          </p:cNvSpPr>
          <p:nvPr>
            <p:ph type="title" hasCustomPrompt="1"/>
          </p:nvPr>
        </p:nvSpPr>
        <p:spPr>
          <a:xfrm>
            <a:off x="463061" y="544512"/>
            <a:ext cx="10231443" cy="1325563"/>
          </a:xfrm>
          <a:prstGeom prst="rect">
            <a:avLst/>
          </a:prstGeom>
        </p:spPr>
        <p:txBody>
          <a:bodyPr/>
          <a:lstStyle>
            <a:lvl1pPr>
              <a:defRPr>
                <a:solidFill>
                  <a:schemeClr val="tx2"/>
                </a:solidFill>
              </a:defRPr>
            </a:lvl1pPr>
          </a:lstStyle>
          <a:p>
            <a:r>
              <a:rPr lang="fi-FI"/>
              <a:t>Muokkaa otsikkoa </a:t>
            </a:r>
            <a:br>
              <a:rPr lang="fi-FI"/>
            </a:br>
            <a:r>
              <a:rPr lang="fi-FI"/>
              <a:t>napsauttamalla</a:t>
            </a:r>
          </a:p>
        </p:txBody>
      </p:sp>
    </p:spTree>
    <p:extLst>
      <p:ext uri="{BB962C8B-B14F-4D97-AF65-F5344CB8AC3E}">
        <p14:creationId xmlns:p14="http://schemas.microsoft.com/office/powerpoint/2010/main" val="51290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CD806CC1-211C-B748-8F5C-101459981B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tekstiä napsauttamalla, 1. taso</a:t>
            </a:r>
          </a:p>
          <a:p>
            <a:pPr lvl="1"/>
            <a:r>
              <a:rPr lang="fi-FI"/>
              <a:t>2. taso</a:t>
            </a:r>
          </a:p>
          <a:p>
            <a:pPr lvl="2"/>
            <a:r>
              <a:rPr lang="fi-FI"/>
              <a:t>3. taso</a:t>
            </a:r>
          </a:p>
          <a:p>
            <a:pPr lvl="3"/>
            <a:r>
              <a:rPr lang="fi-FI"/>
              <a:t>4. taso</a:t>
            </a:r>
          </a:p>
          <a:p>
            <a:pPr lvl="4"/>
            <a:r>
              <a:rPr lang="fi-FI"/>
              <a:t>5. taso</a:t>
            </a:r>
          </a:p>
        </p:txBody>
      </p:sp>
      <p:sp>
        <p:nvSpPr>
          <p:cNvPr id="4" name="Päivämäärän paikkamerkki 3">
            <a:extLst>
              <a:ext uri="{FF2B5EF4-FFF2-40B4-BE49-F238E27FC236}">
                <a16:creationId xmlns:a16="http://schemas.microsoft.com/office/drawing/2014/main" id="{496E6AB1-CDBC-7549-A24C-32C8BF16DC2F}"/>
              </a:ext>
            </a:extLst>
          </p:cNvPr>
          <p:cNvSpPr>
            <a:spLocks noGrp="1"/>
          </p:cNvSpPr>
          <p:nvPr>
            <p:ph type="dt" sz="half" idx="2"/>
          </p:nvPr>
        </p:nvSpPr>
        <p:spPr>
          <a:xfrm>
            <a:off x="1091412" y="6324076"/>
            <a:ext cx="830553" cy="365125"/>
          </a:xfrm>
          <a:prstGeom prst="rect">
            <a:avLst/>
          </a:prstGeom>
        </p:spPr>
        <p:txBody>
          <a:bodyPr vert="horz" lIns="91440" tIns="45720" rIns="91440" bIns="45720" rtlCol="0" anchor="ctr"/>
          <a:lstStyle>
            <a:lvl1pPr algn="l">
              <a:defRPr sz="1200" b="0" i="0" spc="30" baseline="0">
                <a:solidFill>
                  <a:schemeClr val="tx1"/>
                </a:solidFill>
                <a:latin typeface="Barlow Condensed" pitchFamily="2" charset="77"/>
              </a:defRPr>
            </a:lvl1pPr>
          </a:lstStyle>
          <a:p>
            <a:endParaRPr lang="fi-FI"/>
          </a:p>
        </p:txBody>
      </p:sp>
      <p:sp>
        <p:nvSpPr>
          <p:cNvPr id="5" name="Alatunnisteen paikkamerkki 4">
            <a:extLst>
              <a:ext uri="{FF2B5EF4-FFF2-40B4-BE49-F238E27FC236}">
                <a16:creationId xmlns:a16="http://schemas.microsoft.com/office/drawing/2014/main" id="{3650CA0A-9F10-EC4C-B453-C3B53F3A0E74}"/>
              </a:ext>
            </a:extLst>
          </p:cNvPr>
          <p:cNvSpPr>
            <a:spLocks noGrp="1"/>
          </p:cNvSpPr>
          <p:nvPr>
            <p:ph type="ftr" sz="quarter" idx="3"/>
          </p:nvPr>
        </p:nvSpPr>
        <p:spPr>
          <a:xfrm>
            <a:off x="1921965" y="6324076"/>
            <a:ext cx="4114800" cy="365125"/>
          </a:xfrm>
          <a:prstGeom prst="rect">
            <a:avLst/>
          </a:prstGeom>
        </p:spPr>
        <p:txBody>
          <a:bodyPr vert="horz" lIns="91440" tIns="45720" rIns="91440" bIns="45720" rtlCol="0" anchor="ctr"/>
          <a:lstStyle>
            <a:lvl1pPr algn="l">
              <a:defRPr sz="1200" b="0" i="0" spc="30" baseline="0">
                <a:solidFill>
                  <a:schemeClr val="tx1"/>
                </a:solidFill>
                <a:latin typeface="Barlow Condensed" pitchFamily="2" charset="77"/>
              </a:defRPr>
            </a:lvl1pPr>
          </a:lstStyle>
          <a:p>
            <a:endParaRPr lang="fi-FI"/>
          </a:p>
        </p:txBody>
      </p:sp>
      <p:sp>
        <p:nvSpPr>
          <p:cNvPr id="8" name="Otsikon paikkamerkki 7">
            <a:extLst>
              <a:ext uri="{FF2B5EF4-FFF2-40B4-BE49-F238E27FC236}">
                <a16:creationId xmlns:a16="http://schemas.microsoft.com/office/drawing/2014/main" id="{F2C2979A-FF10-5D4F-B7AC-E4A3FE9367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otsikkoa </a:t>
            </a:r>
            <a:br>
              <a:rPr lang="fi-FI"/>
            </a:br>
            <a:r>
              <a:rPr lang="fi-FI"/>
              <a:t>napsauttamalla</a:t>
            </a:r>
          </a:p>
        </p:txBody>
      </p:sp>
      <p:pic>
        <p:nvPicPr>
          <p:cNvPr id="7" name="Kuva 6">
            <a:extLst>
              <a:ext uri="{FF2B5EF4-FFF2-40B4-BE49-F238E27FC236}">
                <a16:creationId xmlns:a16="http://schemas.microsoft.com/office/drawing/2014/main" id="{59425953-6900-38F1-65B9-A7027B456AD4}"/>
              </a:ext>
            </a:extLst>
          </p:cNvPr>
          <p:cNvPicPr>
            <a:picLocks noChangeAspect="1"/>
          </p:cNvPicPr>
          <p:nvPr/>
        </p:nvPicPr>
        <p:blipFill>
          <a:blip r:embed="rId11"/>
          <a:srcRect/>
          <a:stretch/>
        </p:blipFill>
        <p:spPr>
          <a:xfrm>
            <a:off x="10801802" y="123206"/>
            <a:ext cx="1237797" cy="681277"/>
          </a:xfrm>
          <a:prstGeom prst="rect">
            <a:avLst/>
          </a:prstGeom>
        </p:spPr>
      </p:pic>
      <p:sp>
        <p:nvSpPr>
          <p:cNvPr id="9" name="Dian numeron paikkamerkki 8">
            <a:extLst>
              <a:ext uri="{FF2B5EF4-FFF2-40B4-BE49-F238E27FC236}">
                <a16:creationId xmlns:a16="http://schemas.microsoft.com/office/drawing/2014/main" id="{78615F18-0D17-E1C4-744C-6913FCF967B0}"/>
              </a:ext>
            </a:extLst>
          </p:cNvPr>
          <p:cNvSpPr>
            <a:spLocks noGrp="1"/>
          </p:cNvSpPr>
          <p:nvPr>
            <p:ph type="sldNum" sz="quarter" idx="4"/>
          </p:nvPr>
        </p:nvSpPr>
        <p:spPr>
          <a:xfrm>
            <a:off x="6130631" y="6324076"/>
            <a:ext cx="886691" cy="365125"/>
          </a:xfrm>
          <a:prstGeom prst="rect">
            <a:avLst/>
          </a:prstGeom>
        </p:spPr>
        <p:txBody>
          <a:bodyPr vert="horz" lIns="91440" tIns="45720" rIns="91440" bIns="45720" rtlCol="0" anchor="ctr"/>
          <a:lstStyle>
            <a:lvl1pPr algn="r">
              <a:defRPr lang="fi-FI" sz="1200" b="0" i="0" kern="1200" spc="30" baseline="0" smtClean="0">
                <a:solidFill>
                  <a:schemeClr val="tx1"/>
                </a:solidFill>
                <a:latin typeface="Barlow Condensed" pitchFamily="2" charset="77"/>
                <a:ea typeface="+mn-ea"/>
                <a:cs typeface="+mn-cs"/>
              </a:defRPr>
            </a:lvl1pPr>
          </a:lstStyle>
          <a:p>
            <a:fld id="{994D3C9F-5C24-4E59-9A09-4A859D95DB09}" type="slidenum">
              <a:rPr lang="fi-FI" smtClean="0"/>
              <a:pPr/>
              <a:t>‹#›</a:t>
            </a:fld>
            <a:endParaRPr lang="fi-FI"/>
          </a:p>
        </p:txBody>
      </p:sp>
      <p:pic>
        <p:nvPicPr>
          <p:cNvPr id="2" name="Kuva 1">
            <a:extLst>
              <a:ext uri="{FF2B5EF4-FFF2-40B4-BE49-F238E27FC236}">
                <a16:creationId xmlns:a16="http://schemas.microsoft.com/office/drawing/2014/main" id="{1CC03BB4-A9F5-8174-5CA0-56248191E011}"/>
              </a:ext>
            </a:extLst>
          </p:cNvPr>
          <p:cNvPicPr>
            <a:picLocks noChangeAspect="1"/>
          </p:cNvPicPr>
          <p:nvPr/>
        </p:nvPicPr>
        <p:blipFill>
          <a:blip r:embed="rId12"/>
          <a:stretch>
            <a:fillRect/>
          </a:stretch>
        </p:blipFill>
        <p:spPr>
          <a:xfrm>
            <a:off x="129178" y="6159338"/>
            <a:ext cx="856662" cy="684097"/>
          </a:xfrm>
          <a:prstGeom prst="rect">
            <a:avLst/>
          </a:prstGeom>
        </p:spPr>
      </p:pic>
    </p:spTree>
    <p:extLst>
      <p:ext uri="{BB962C8B-B14F-4D97-AF65-F5344CB8AC3E}">
        <p14:creationId xmlns:p14="http://schemas.microsoft.com/office/powerpoint/2010/main" val="4190193330"/>
      </p:ext>
    </p:extLst>
  </p:cSld>
  <p:clrMap bg1="lt1" tx1="dk1" bg2="lt2" tx2="dk2" accent1="accent1" accent2="accent2" accent3="accent3" accent4="accent4" accent5="accent5" accent6="accent6" hlink="hlink" folHlink="folHlink"/>
  <p:sldLayoutIdLst>
    <p:sldLayoutId id="2147483680" r:id="rId1"/>
    <p:sldLayoutId id="2147483649" r:id="rId2"/>
    <p:sldLayoutId id="2147483660" r:id="rId3"/>
    <p:sldLayoutId id="2147483669" r:id="rId4"/>
    <p:sldLayoutId id="2147483652" r:id="rId5"/>
    <p:sldLayoutId id="2147483675" r:id="rId6"/>
    <p:sldLayoutId id="2147483654" r:id="rId7"/>
    <p:sldLayoutId id="2147483678" r:id="rId8"/>
    <p:sldLayoutId id="2147483655" r:id="rId9"/>
  </p:sldLayoutIdLst>
  <p:hf sldNum="0" hdr="0"/>
  <p:txStyles>
    <p:titleStyle>
      <a:lvl1pPr algn="l" defTabSz="914400" rtl="0" eaLnBrk="1" latinLnBrk="0" hangingPunct="1">
        <a:lnSpc>
          <a:spcPct val="90000"/>
        </a:lnSpc>
        <a:spcBef>
          <a:spcPct val="0"/>
        </a:spcBef>
        <a:buNone/>
        <a:defRPr sz="4400" kern="1200" cap="all" baseline="0">
          <a:solidFill>
            <a:schemeClr val="tx2"/>
          </a:solidFill>
          <a:latin typeface="Righteous" panose="0201050600000002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PT Sans" panose="020B0503020203020204"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PT Sans" panose="020B0503020203020204"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PT Sans" panose="020B0503020203020204"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PT Sans" panose="020B0503020203020204"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PT Sans" panose="020B0503020203020204"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www.finlex.fi/fi/laki/smur/2022/20221203" TargetMode="External"/><Relationship Id="rId2" Type="http://schemas.openxmlformats.org/officeDocument/2006/relationships/hyperlink" Target="https://www.finlex.fi/fi/laki/alkup/2021/20210728"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4EF5988-8806-2944-CBB7-AA2F4EE6EE03}"/>
              </a:ext>
            </a:extLst>
          </p:cNvPr>
          <p:cNvSpPr>
            <a:spLocks noGrp="1"/>
          </p:cNvSpPr>
          <p:nvPr>
            <p:ph type="ctrTitle"/>
          </p:nvPr>
        </p:nvSpPr>
        <p:spPr/>
        <p:txBody>
          <a:bodyPr>
            <a:normAutofit fontScale="90000"/>
          </a:bodyPr>
          <a:lstStyle/>
          <a:p>
            <a:br>
              <a:rPr lang="fi-FI" dirty="0"/>
            </a:br>
            <a:br>
              <a:rPr lang="fi-FI" dirty="0"/>
            </a:br>
            <a:br>
              <a:rPr lang="fi-FI" sz="1600" b="1" i="0" u="none" strike="noStrike" kern="1200" cap="none" spc="0" normalizeH="0" baseline="0" noProof="0" dirty="0">
                <a:ln>
                  <a:noFill/>
                </a:ln>
                <a:effectLst>
                  <a:outerShdw blurRad="38100" dist="38100" dir="2700000" algn="tl">
                    <a:srgbClr val="000000">
                      <a:alpha val="43137"/>
                    </a:srgbClr>
                  </a:outerShdw>
                </a:effectLst>
                <a:uLnTx/>
                <a:uFillTx/>
                <a:latin typeface="Arial Rounded MT Bold"/>
              </a:rPr>
            </a:br>
            <a:r>
              <a:rPr lang="fi-FI" dirty="0">
                <a:latin typeface="Righteous"/>
              </a:rPr>
              <a:t>Valtion Virka- ja työehtosopimus neuvottelutuloksen esittely   </a:t>
            </a:r>
            <a:endParaRPr lang="fi-FI" sz="1300" i="1" dirty="0">
              <a:solidFill>
                <a:schemeClr val="tx1"/>
              </a:solidFill>
              <a:latin typeface="Righteous"/>
            </a:endParaRPr>
          </a:p>
        </p:txBody>
      </p:sp>
      <p:sp>
        <p:nvSpPr>
          <p:cNvPr id="3" name="Alaotsikko 2">
            <a:extLst>
              <a:ext uri="{FF2B5EF4-FFF2-40B4-BE49-F238E27FC236}">
                <a16:creationId xmlns:a16="http://schemas.microsoft.com/office/drawing/2014/main" id="{0BBF8A07-54D0-2436-66D8-3EF98D5869F0}"/>
              </a:ext>
            </a:extLst>
          </p:cNvPr>
          <p:cNvSpPr>
            <a:spLocks noGrp="1"/>
          </p:cNvSpPr>
          <p:nvPr>
            <p:ph type="subTitle" idx="1"/>
          </p:nvPr>
        </p:nvSpPr>
        <p:spPr/>
        <p:txBody>
          <a:bodyPr vert="horz" lIns="91440" tIns="45720" rIns="91440" bIns="45720" rtlCol="0" anchor="t">
            <a:normAutofit/>
          </a:bodyPr>
          <a:lstStyle/>
          <a:p>
            <a:endParaRPr lang="fi-FI">
              <a:latin typeface="PT Sans"/>
            </a:endParaRPr>
          </a:p>
          <a:p>
            <a:endParaRPr lang="fi-FI" dirty="0"/>
          </a:p>
        </p:txBody>
      </p:sp>
    </p:spTree>
    <p:extLst>
      <p:ext uri="{BB962C8B-B14F-4D97-AF65-F5344CB8AC3E}">
        <p14:creationId xmlns:p14="http://schemas.microsoft.com/office/powerpoint/2010/main" val="2000560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66AAB3-3691-9DD8-C9C0-088A86699937}"/>
              </a:ext>
            </a:extLst>
          </p:cNvPr>
          <p:cNvSpPr>
            <a:spLocks noGrp="1"/>
          </p:cNvSpPr>
          <p:nvPr>
            <p:ph type="title"/>
          </p:nvPr>
        </p:nvSpPr>
        <p:spPr/>
        <p:txBody>
          <a:bodyPr/>
          <a:lstStyle/>
          <a:p>
            <a:r>
              <a:rPr lang="fi-FI" dirty="0">
                <a:latin typeface="Righteous"/>
              </a:rPr>
              <a:t>Matkatyöryhmä</a:t>
            </a:r>
          </a:p>
        </p:txBody>
      </p:sp>
      <p:sp>
        <p:nvSpPr>
          <p:cNvPr id="3" name="Sisällön paikkamerkki 2">
            <a:extLst>
              <a:ext uri="{FF2B5EF4-FFF2-40B4-BE49-F238E27FC236}">
                <a16:creationId xmlns:a16="http://schemas.microsoft.com/office/drawing/2014/main" id="{AF990F35-8E24-F1F0-F38D-C1BF88AFE6FD}"/>
              </a:ext>
            </a:extLst>
          </p:cNvPr>
          <p:cNvSpPr>
            <a:spLocks noGrp="1"/>
          </p:cNvSpPr>
          <p:nvPr>
            <p:ph idx="1"/>
          </p:nvPr>
        </p:nvSpPr>
        <p:spPr/>
        <p:txBody>
          <a:bodyPr vert="horz" lIns="91440" tIns="45720" rIns="91440" bIns="45720" rtlCol="0" anchor="t">
            <a:normAutofit fontScale="92500" lnSpcReduction="10000"/>
          </a:bodyPr>
          <a:lstStyle/>
          <a:p>
            <a:pPr algn="just"/>
            <a:r>
              <a:rPr lang="fi-FI" dirty="0">
                <a:latin typeface="PT Sans"/>
              </a:rPr>
              <a:t>Matkatyöryhmän tehtävänä on sopimuskauden aikana valmistella ja neuvotella vuosittaiset matkakustannusten korvausten tarkistukset. Matkatyöryhmän tehtävänä on lisäksi tarkastella ja selvittää päivärahojen maksamisperusteita, virkamiesten matkapäiväkorvausta koskevia sopimusmääräyksiä sekä virkapaikan käsitettä. Selvityksen perusteella työryhmä voi tehdä yhteisiä ehdotuksia sopimusmääräysten uudistamiseksi.</a:t>
            </a:r>
            <a:endParaRPr lang="fi-FI" dirty="0"/>
          </a:p>
          <a:p>
            <a:pPr algn="just"/>
            <a:endParaRPr lang="fi-FI"/>
          </a:p>
          <a:p>
            <a:pPr algn="just"/>
            <a:r>
              <a:rPr lang="fi-FI" dirty="0">
                <a:latin typeface="PT Sans"/>
              </a:rPr>
              <a:t>Työryhmän toimikausi on 1.3.2023 – 28.2.2025.</a:t>
            </a:r>
          </a:p>
          <a:p>
            <a:pPr algn="just"/>
            <a:endParaRPr lang="fi-FI"/>
          </a:p>
          <a:p>
            <a:endParaRPr lang="fi-FI"/>
          </a:p>
        </p:txBody>
      </p:sp>
      <p:sp>
        <p:nvSpPr>
          <p:cNvPr id="4" name="Päivämäärän paikkamerkki 3">
            <a:extLst>
              <a:ext uri="{FF2B5EF4-FFF2-40B4-BE49-F238E27FC236}">
                <a16:creationId xmlns:a16="http://schemas.microsoft.com/office/drawing/2014/main" id="{0A1D9777-ADFB-B03D-B3F6-98B195100B03}"/>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13293686-1DF8-7A70-C87F-3546F194DDA2}"/>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954030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80B5CD-7DEA-9B0A-7D6F-441903B2CAC4}"/>
              </a:ext>
            </a:extLst>
          </p:cNvPr>
          <p:cNvSpPr>
            <a:spLocks noGrp="1"/>
          </p:cNvSpPr>
          <p:nvPr>
            <p:ph type="title"/>
          </p:nvPr>
        </p:nvSpPr>
        <p:spPr/>
        <p:txBody>
          <a:bodyPr/>
          <a:lstStyle/>
          <a:p>
            <a:r>
              <a:rPr lang="fi-FI" dirty="0">
                <a:latin typeface="Righteous"/>
              </a:rPr>
              <a:t>Tilastotyöryhmä</a:t>
            </a:r>
          </a:p>
        </p:txBody>
      </p:sp>
      <p:sp>
        <p:nvSpPr>
          <p:cNvPr id="3" name="Sisällön paikkamerkki 2">
            <a:extLst>
              <a:ext uri="{FF2B5EF4-FFF2-40B4-BE49-F238E27FC236}">
                <a16:creationId xmlns:a16="http://schemas.microsoft.com/office/drawing/2014/main" id="{55956EC5-F5D1-0DC8-9C65-5CEA72449594}"/>
              </a:ext>
            </a:extLst>
          </p:cNvPr>
          <p:cNvSpPr>
            <a:spLocks noGrp="1"/>
          </p:cNvSpPr>
          <p:nvPr>
            <p:ph idx="1"/>
          </p:nvPr>
        </p:nvSpPr>
        <p:spPr/>
        <p:txBody>
          <a:bodyPr vert="horz" lIns="91440" tIns="45720" rIns="91440" bIns="45720" rtlCol="0" anchor="t">
            <a:normAutofit/>
          </a:bodyPr>
          <a:lstStyle/>
          <a:p>
            <a:pPr algn="just"/>
            <a:r>
              <a:rPr lang="fi-FI" dirty="0">
                <a:latin typeface="PT Sans"/>
              </a:rPr>
              <a:t>Tilastotyöryhmä jatkaa toimintaansa seuraamalla pysyvän vuosittaisen toimeksiantonsa mukaisesti työmarkkinoiden ansio-, tulo- ja kustannuskehitystä sekä valtion palkansaajien ostovoimaa ja ansiotasoa ja sen kehitystä mukaan lukien palkkaliukuma.</a:t>
            </a:r>
            <a:endParaRPr lang="fi-FI" dirty="0"/>
          </a:p>
          <a:p>
            <a:pPr algn="just"/>
            <a:endParaRPr lang="fi-FI"/>
          </a:p>
          <a:p>
            <a:pPr algn="just"/>
            <a:r>
              <a:rPr lang="fi-FI" dirty="0">
                <a:latin typeface="PT Sans"/>
              </a:rPr>
              <a:t>Työryhmän toimikausi on 1.3.2023 – 28.2.2025.</a:t>
            </a:r>
          </a:p>
          <a:p>
            <a:endParaRPr lang="fi-FI"/>
          </a:p>
        </p:txBody>
      </p:sp>
      <p:sp>
        <p:nvSpPr>
          <p:cNvPr id="4" name="Päivämäärän paikkamerkki 3">
            <a:extLst>
              <a:ext uri="{FF2B5EF4-FFF2-40B4-BE49-F238E27FC236}">
                <a16:creationId xmlns:a16="http://schemas.microsoft.com/office/drawing/2014/main" id="{E6DF1DC1-1FBA-7C23-7F31-CF0A0F774356}"/>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65BF1044-C3C0-E91C-2605-680E25D15492}"/>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545632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16F897A-5AA8-9657-427F-632783BB1ABB}"/>
              </a:ext>
            </a:extLst>
          </p:cNvPr>
          <p:cNvSpPr>
            <a:spLocks noGrp="1"/>
          </p:cNvSpPr>
          <p:nvPr>
            <p:ph type="title"/>
          </p:nvPr>
        </p:nvSpPr>
        <p:spPr/>
        <p:txBody>
          <a:bodyPr/>
          <a:lstStyle/>
          <a:p>
            <a:r>
              <a:rPr lang="fi-FI" dirty="0">
                <a:latin typeface="Righteous"/>
              </a:rPr>
              <a:t>Työaikatyöryhmä</a:t>
            </a:r>
          </a:p>
        </p:txBody>
      </p:sp>
      <p:sp>
        <p:nvSpPr>
          <p:cNvPr id="3" name="Sisällön paikkamerkki 2">
            <a:extLst>
              <a:ext uri="{FF2B5EF4-FFF2-40B4-BE49-F238E27FC236}">
                <a16:creationId xmlns:a16="http://schemas.microsoft.com/office/drawing/2014/main" id="{2E956404-E4A4-5938-D64A-C1BB03AF3FD8}"/>
              </a:ext>
            </a:extLst>
          </p:cNvPr>
          <p:cNvSpPr>
            <a:spLocks noGrp="1"/>
          </p:cNvSpPr>
          <p:nvPr>
            <p:ph idx="1"/>
          </p:nvPr>
        </p:nvSpPr>
        <p:spPr>
          <a:xfrm>
            <a:off x="463061" y="1387175"/>
            <a:ext cx="10102235" cy="4731637"/>
          </a:xfrm>
        </p:spPr>
        <p:txBody>
          <a:bodyPr vert="horz" lIns="91440" tIns="45720" rIns="91440" bIns="45720" rtlCol="0" anchor="t">
            <a:noAutofit/>
          </a:bodyPr>
          <a:lstStyle/>
          <a:p>
            <a:pPr algn="ctr"/>
            <a:endParaRPr lang="fi-FI" b="1"/>
          </a:p>
          <a:p>
            <a:pPr algn="just"/>
            <a:r>
              <a:rPr lang="fi-FI" sz="1800">
                <a:latin typeface="PT Sans"/>
              </a:rPr>
              <a:t>Työaikatyöryhmä jatkaa työtään tehtävänään käsitellä työaikoihin liittyviä asiakokonaisuuksia. Työryhmä perehtyy uudistuneeseen työaikasääntelyyn ja työaikoja koskevaan oikeuskäytäntöön sekä selvittää näistä aiheutuvia mahdollisia työaikasopimuksen kehittämistarpeita.</a:t>
            </a:r>
          </a:p>
          <a:p>
            <a:pPr algn="just"/>
            <a:r>
              <a:rPr lang="fi-FI" sz="1800">
                <a:latin typeface="PT Sans"/>
              </a:rPr>
              <a:t>Työryhmä tarkastelee ja selvittää valtion työaikasopimuksen 3 §:n työajaksi luettavan ajan määritelmää, soveltamisohjetta ja näiden suhdetta muuttuneeseen työaikalainsäädäntöön ottaen huomioon erityisesti paikkariippumattoman ja monipaikkaisen työn sekä uudistuvan työelämän tarpeet.</a:t>
            </a:r>
            <a:endParaRPr lang="en-US" sz="1800">
              <a:latin typeface="PT Sans"/>
            </a:endParaRPr>
          </a:p>
          <a:p>
            <a:pPr algn="just"/>
            <a:r>
              <a:rPr lang="fi-FI" sz="1800">
                <a:latin typeface="PT Sans"/>
              </a:rPr>
              <a:t>Työryhmässä tarkastellaan ryhmässä erikseen sovittavalla tavalla valtion yleisen virka- ja työehtosopimuksen liitteen 6 määräysten ajantasaisuutta ja kehittämistarpeita.</a:t>
            </a:r>
            <a:endParaRPr lang="en-US" sz="1800">
              <a:latin typeface="PT Sans"/>
            </a:endParaRPr>
          </a:p>
          <a:p>
            <a:pPr algn="just"/>
            <a:r>
              <a:rPr lang="fi-FI" sz="1800">
                <a:latin typeface="PT Sans"/>
              </a:rPr>
              <a:t>Työryhmä pohtii työaikasopimuksen kenttätyömääräysten tarpeellisuutta ja sisältöä kenttätyöstä edellisen sopimuskauden aikana laaditun selvityksen pohjalta.</a:t>
            </a:r>
            <a:endParaRPr lang="en-US" sz="1800">
              <a:latin typeface="PT Sans"/>
            </a:endParaRPr>
          </a:p>
          <a:p>
            <a:pPr algn="just"/>
            <a:endParaRPr lang="fi-FI" sz="1400"/>
          </a:p>
          <a:p>
            <a:pPr algn="just"/>
            <a:endParaRPr lang="fi-FI" sz="1400"/>
          </a:p>
          <a:p>
            <a:pPr algn="just"/>
            <a:endParaRPr lang="fi-FI" sz="1400"/>
          </a:p>
          <a:p>
            <a:pPr algn="just"/>
            <a:endParaRPr lang="fi-FI" sz="1400"/>
          </a:p>
          <a:p>
            <a:pPr algn="just"/>
            <a:endParaRPr lang="fi-FI" sz="1400"/>
          </a:p>
          <a:p>
            <a:pPr algn="just"/>
            <a:endParaRPr lang="fi-FI" sz="1400"/>
          </a:p>
          <a:p>
            <a:pPr algn="just"/>
            <a:endParaRPr lang="fi-FI" sz="1400"/>
          </a:p>
          <a:p>
            <a:pPr algn="just"/>
            <a:r>
              <a:rPr lang="fi-FI" sz="1400">
                <a:latin typeface="PT Sans"/>
              </a:rPr>
              <a:t>Työryhmän toimikausi on 1.3.2023 – 28.2.2025.</a:t>
            </a:r>
          </a:p>
          <a:p>
            <a:endParaRPr lang="fi-FI" sz="1400"/>
          </a:p>
        </p:txBody>
      </p:sp>
      <p:sp>
        <p:nvSpPr>
          <p:cNvPr id="4" name="Päivämäärän paikkamerkki 3">
            <a:extLst>
              <a:ext uri="{FF2B5EF4-FFF2-40B4-BE49-F238E27FC236}">
                <a16:creationId xmlns:a16="http://schemas.microsoft.com/office/drawing/2014/main" id="{9EC6CE7A-9AAA-606E-6C53-380ECD8FF17E}"/>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ABD107F6-F27E-D604-1E8A-9EEB95DA8571}"/>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135242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5521E-D3E8-1355-5ED6-CF4B97B361CB}"/>
              </a:ext>
            </a:extLst>
          </p:cNvPr>
          <p:cNvSpPr>
            <a:spLocks noGrp="1"/>
          </p:cNvSpPr>
          <p:nvPr>
            <p:ph type="title"/>
          </p:nvPr>
        </p:nvSpPr>
        <p:spPr/>
        <p:txBody>
          <a:bodyPr/>
          <a:lstStyle/>
          <a:p>
            <a:r>
              <a:rPr lang="fi-FI" dirty="0">
                <a:latin typeface="Righteous"/>
              </a:rPr>
              <a:t>Valtion palkkausjärjestelmien kehittämisryhmä</a:t>
            </a:r>
          </a:p>
        </p:txBody>
      </p:sp>
      <p:sp>
        <p:nvSpPr>
          <p:cNvPr id="3" name="Sisällön paikkamerkki 2">
            <a:extLst>
              <a:ext uri="{FF2B5EF4-FFF2-40B4-BE49-F238E27FC236}">
                <a16:creationId xmlns:a16="http://schemas.microsoft.com/office/drawing/2014/main" id="{99A2836D-53B2-A295-BDEE-826C82184E69}"/>
              </a:ext>
            </a:extLst>
          </p:cNvPr>
          <p:cNvSpPr>
            <a:spLocks noGrp="1"/>
          </p:cNvSpPr>
          <p:nvPr>
            <p:ph idx="1"/>
          </p:nvPr>
        </p:nvSpPr>
        <p:spPr>
          <a:xfrm>
            <a:off x="463061" y="2005012"/>
            <a:ext cx="10102235" cy="4257962"/>
          </a:xfrm>
        </p:spPr>
        <p:txBody>
          <a:bodyPr vert="horz" lIns="91440" tIns="45720" rIns="91440" bIns="45720" rtlCol="0" anchor="t">
            <a:normAutofit fontScale="70000" lnSpcReduction="20000"/>
          </a:bodyPr>
          <a:lstStyle/>
          <a:p>
            <a:pPr algn="just"/>
            <a:r>
              <a:rPr lang="fi-FI" dirty="0">
                <a:latin typeface="PT Sans"/>
              </a:rPr>
              <a:t>Työryhmän tehtävänä on tehdä ehdotuksia valtion palkkausjärjestelmien kehittämiseksi. Työryhmä tarkastelee mahdollisuuksia yhtenäistää ja kehittää valtion palkkausjärjestelmien henkilökohtaisen työsuorituksen arviointijärjestelmiä siten, että ne kannustavat ja reagoivat paremmin tehtävien tulokselliseen suorittamiseen. Tarkastelun kohteena on myös henkilökohtaisen työsuorituksen arviointijärjestelmien arviointitekijöiden kehittämismahdollisuudet ja henkilökohtaisen palkanosan suuruus suhteessa tehtävän vaativuuteen perustuvaan palkanosaan. Myös muiden palkanosien, kuten kokemusosa- tai palvelusvuosilisäjärjestelmien ajantasaisuutta ja palkitsevuutta voidaan tarkastella.</a:t>
            </a:r>
            <a:endParaRPr lang="fi-FI"/>
          </a:p>
          <a:p>
            <a:pPr algn="just"/>
            <a:endParaRPr lang="fi-FI"/>
          </a:p>
          <a:p>
            <a:r>
              <a:rPr lang="fi-FI" dirty="0">
                <a:latin typeface="PT Sans"/>
              </a:rPr>
              <a:t>Työryhmä tarkastelee valtion palkkausjärjestelmäsopimuksille asetettujen tavoitteiden toteutumista seuraavasti: Valtion henkilöstön ansiokehitys perustuu, paitsi yleisiin sopimuskorotuksiin, lähinnä palkkausjärjestelmän soveltamiseen ja tehtävärakenteen muutoksiin. Työryhmä tarkastelee valtiotyönantajan ulkoista palkkakilpailukykyä sekä tarvetta ja perusteita valtion virastoissa palkkausjärjestelmien soveltamisessa ilmenneiden palkkauksellisten kehittämistarpeiden selvittämiseen (jatkuu)</a:t>
            </a:r>
          </a:p>
        </p:txBody>
      </p:sp>
      <p:sp>
        <p:nvSpPr>
          <p:cNvPr id="4" name="Päivämäärän paikkamerkki 3">
            <a:extLst>
              <a:ext uri="{FF2B5EF4-FFF2-40B4-BE49-F238E27FC236}">
                <a16:creationId xmlns:a16="http://schemas.microsoft.com/office/drawing/2014/main" id="{BDB1D9C9-8AE0-D425-C04C-F169E9E7CA0C}"/>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CC952E5E-B4D1-2D01-ED3A-3102449FC995}"/>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38364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51593B-69B5-160B-0AD5-0AEB376F948B}"/>
              </a:ext>
            </a:extLst>
          </p:cNvPr>
          <p:cNvSpPr>
            <a:spLocks noGrp="1"/>
          </p:cNvSpPr>
          <p:nvPr>
            <p:ph type="title"/>
          </p:nvPr>
        </p:nvSpPr>
        <p:spPr>
          <a:xfrm>
            <a:off x="463061" y="575403"/>
            <a:ext cx="10102235" cy="1294672"/>
          </a:xfrm>
        </p:spPr>
        <p:txBody>
          <a:bodyPr>
            <a:normAutofit/>
          </a:bodyPr>
          <a:lstStyle/>
          <a:p>
            <a:endParaRPr lang="fi-FI" b="1" dirty="0">
              <a:latin typeface="Righteous"/>
            </a:endParaRPr>
          </a:p>
          <a:p>
            <a:endParaRPr lang="fi-FI"/>
          </a:p>
        </p:txBody>
      </p:sp>
      <p:sp>
        <p:nvSpPr>
          <p:cNvPr id="3" name="Sisällön paikkamerkki 2">
            <a:extLst>
              <a:ext uri="{FF2B5EF4-FFF2-40B4-BE49-F238E27FC236}">
                <a16:creationId xmlns:a16="http://schemas.microsoft.com/office/drawing/2014/main" id="{50F340DC-AEE3-92D2-CCB9-7658E68EA92A}"/>
              </a:ext>
            </a:extLst>
          </p:cNvPr>
          <p:cNvSpPr>
            <a:spLocks noGrp="1"/>
          </p:cNvSpPr>
          <p:nvPr>
            <p:ph idx="1"/>
          </p:nvPr>
        </p:nvSpPr>
        <p:spPr/>
        <p:txBody>
          <a:bodyPr vert="horz" lIns="91440" tIns="45720" rIns="91440" bIns="45720" rtlCol="0" anchor="t">
            <a:normAutofit fontScale="77500" lnSpcReduction="20000"/>
          </a:bodyPr>
          <a:lstStyle/>
          <a:p>
            <a:pPr algn="just"/>
            <a:r>
              <a:rPr lang="fi-FI">
                <a:latin typeface="PT Sans"/>
              </a:rPr>
              <a:t>keskustasolla. Tarkastelun perusteella työryhmä voi käynnistää selvityksen valtion virastoissa palkkausjärjestelmien soveltamiseen liittyvistä palkkauksellisista kehittämistarpeista ja osapuolet sopivat vuoden 2025 työ- ja virkaehtosopimusneuvottelujen yhteydessä tarvittavista toimista.</a:t>
            </a:r>
          </a:p>
          <a:p>
            <a:pPr algn="just"/>
            <a:endParaRPr lang="fi-FI"/>
          </a:p>
          <a:p>
            <a:pPr algn="just"/>
            <a:r>
              <a:rPr lang="fi-FI">
                <a:latin typeface="PT Sans"/>
              </a:rPr>
              <a:t>Työryhmä seuraa sosiaali- ja terveysministeriön asettaman työehtosopimusten sukupuolivaikutuksia tarkastelevan työryhmän työtä ja tekee työryhmän työn pohjalta ehdotuksen palkkausjärjestelmien sukupuolivaikutusten arvioinnin kehittämisestä.</a:t>
            </a:r>
          </a:p>
          <a:p>
            <a:pPr algn="just"/>
            <a:endParaRPr lang="fi-FI"/>
          </a:p>
          <a:p>
            <a:pPr algn="just"/>
            <a:r>
              <a:rPr lang="fi-FI">
                <a:latin typeface="PT Sans"/>
              </a:rPr>
              <a:t>Työryhmän toimikausi on 1.3.2023 – 28.2.2025.</a:t>
            </a:r>
          </a:p>
          <a:p>
            <a:endParaRPr lang="fi-FI"/>
          </a:p>
        </p:txBody>
      </p:sp>
      <p:sp>
        <p:nvSpPr>
          <p:cNvPr id="4" name="Päivämäärän paikkamerkki 3">
            <a:extLst>
              <a:ext uri="{FF2B5EF4-FFF2-40B4-BE49-F238E27FC236}">
                <a16:creationId xmlns:a16="http://schemas.microsoft.com/office/drawing/2014/main" id="{AE937629-C507-EAF2-6BA9-ACF565102C64}"/>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B6E51759-E2BA-DFB6-0C94-F92AA26A4076}"/>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226526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2A70ACA-6C73-F0F8-9AE7-1D66BDFA37A5}"/>
              </a:ext>
            </a:extLst>
          </p:cNvPr>
          <p:cNvSpPr>
            <a:spLocks noGrp="1"/>
          </p:cNvSpPr>
          <p:nvPr>
            <p:ph type="title"/>
          </p:nvPr>
        </p:nvSpPr>
        <p:spPr/>
        <p:txBody>
          <a:bodyPr/>
          <a:lstStyle/>
          <a:p>
            <a:r>
              <a:rPr lang="fi-FI" dirty="0">
                <a:latin typeface="Righteous"/>
              </a:rPr>
              <a:t>Yleinen työryhmä</a:t>
            </a:r>
          </a:p>
        </p:txBody>
      </p:sp>
      <p:sp>
        <p:nvSpPr>
          <p:cNvPr id="3" name="Sisällön paikkamerkki 2">
            <a:extLst>
              <a:ext uri="{FF2B5EF4-FFF2-40B4-BE49-F238E27FC236}">
                <a16:creationId xmlns:a16="http://schemas.microsoft.com/office/drawing/2014/main" id="{591FFBFD-CC29-EFF1-5867-16F54F2A12BD}"/>
              </a:ext>
            </a:extLst>
          </p:cNvPr>
          <p:cNvSpPr>
            <a:spLocks noGrp="1"/>
          </p:cNvSpPr>
          <p:nvPr>
            <p:ph idx="1"/>
          </p:nvPr>
        </p:nvSpPr>
        <p:spPr/>
        <p:txBody>
          <a:bodyPr vert="horz" lIns="91440" tIns="45720" rIns="91440" bIns="45720" rtlCol="0" anchor="t">
            <a:normAutofit/>
          </a:bodyPr>
          <a:lstStyle/>
          <a:p>
            <a:pPr algn="just"/>
            <a:r>
              <a:rPr lang="fi-FI">
                <a:latin typeface="PT Sans"/>
              </a:rPr>
              <a:t>Työryhmä tarkastelee valtion yleisen virka- ja työehtosopimuksen määräysten ajantasaisuutta, kehittämis- ja selkeyttämismahdollisuuksia sekä määräysten suhdetta lainsäädännössä, oikeuskäytännössä ja muilla sopimusaloilla tapahtuneeseen kehitykseen.</a:t>
            </a:r>
            <a:endParaRPr lang="fi-FI"/>
          </a:p>
          <a:p>
            <a:pPr algn="just"/>
            <a:endParaRPr lang="fi-FI"/>
          </a:p>
          <a:p>
            <a:pPr algn="just"/>
            <a:r>
              <a:rPr lang="fi-FI">
                <a:latin typeface="PT Sans"/>
              </a:rPr>
              <a:t>Työryhmän toimikausi on 1.3.2023 – 28.2.2025.</a:t>
            </a:r>
          </a:p>
          <a:p>
            <a:endParaRPr lang="fi-FI"/>
          </a:p>
        </p:txBody>
      </p:sp>
      <p:sp>
        <p:nvSpPr>
          <p:cNvPr id="4" name="Päivämäärän paikkamerkki 3">
            <a:extLst>
              <a:ext uri="{FF2B5EF4-FFF2-40B4-BE49-F238E27FC236}">
                <a16:creationId xmlns:a16="http://schemas.microsoft.com/office/drawing/2014/main" id="{66E15667-A7E8-EFB0-BE02-48428A792FAD}"/>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4996E16-E6B6-C8DD-85DB-9B1B7C1A41C7}"/>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138364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F20474-5BA9-33C6-4206-C4DB6CE36AB2}"/>
              </a:ext>
            </a:extLst>
          </p:cNvPr>
          <p:cNvSpPr>
            <a:spLocks noGrp="1"/>
          </p:cNvSpPr>
          <p:nvPr>
            <p:ph type="title"/>
          </p:nvPr>
        </p:nvSpPr>
        <p:spPr/>
        <p:txBody>
          <a:bodyPr/>
          <a:lstStyle/>
          <a:p>
            <a:r>
              <a:rPr lang="fi-FI" dirty="0">
                <a:latin typeface="Righteous"/>
              </a:rPr>
              <a:t>Euromääräisten palkkojen ja lisien yleiskorotus</a:t>
            </a:r>
          </a:p>
        </p:txBody>
      </p:sp>
      <p:sp>
        <p:nvSpPr>
          <p:cNvPr id="3" name="Sisällön paikkamerkki 2">
            <a:extLst>
              <a:ext uri="{FF2B5EF4-FFF2-40B4-BE49-F238E27FC236}">
                <a16:creationId xmlns:a16="http://schemas.microsoft.com/office/drawing/2014/main" id="{139A77AE-ABF7-F9D2-4039-C2D41DA8F488}"/>
              </a:ext>
            </a:extLst>
          </p:cNvPr>
          <p:cNvSpPr>
            <a:spLocks noGrp="1"/>
          </p:cNvSpPr>
          <p:nvPr>
            <p:ph idx="1"/>
          </p:nvPr>
        </p:nvSpPr>
        <p:spPr>
          <a:xfrm>
            <a:off x="463061" y="1716688"/>
            <a:ext cx="10102235" cy="4608069"/>
          </a:xfrm>
        </p:spPr>
        <p:txBody>
          <a:bodyPr vert="horz" lIns="91440" tIns="45720" rIns="91440" bIns="45720" rtlCol="0" anchor="t">
            <a:normAutofit fontScale="70000" lnSpcReduction="20000"/>
          </a:bodyPr>
          <a:lstStyle/>
          <a:p>
            <a:endParaRPr lang="fi-FI" b="1" dirty="0">
              <a:latin typeface="PT Sans"/>
            </a:endParaRPr>
          </a:p>
          <a:p>
            <a:endParaRPr lang="fi-FI" dirty="0"/>
          </a:p>
          <a:p>
            <a:pPr algn="just"/>
            <a:r>
              <a:rPr lang="fi-FI" dirty="0">
                <a:latin typeface="PT Sans"/>
              </a:rPr>
              <a:t>Virkamiesten ja työntekijöiden euromääräisinä vahvistettuja tai sovittuja kuukausipalkkoja ja tuntipalkkaisten virkamiesten ja työntekijöiden tuntipalkkoja tarkistetaan 1.5.2023 alkaen 3,50 prosentilla ja 1.3.2024 lukien 2,00 prosentilla.</a:t>
            </a:r>
          </a:p>
          <a:p>
            <a:pPr algn="just"/>
            <a:endParaRPr lang="fi-FI" dirty="0"/>
          </a:p>
          <a:p>
            <a:pPr algn="just"/>
            <a:r>
              <a:rPr lang="fi-FI" dirty="0">
                <a:latin typeface="PT Sans"/>
              </a:rPr>
              <a:t>Niitä euromääräisiä palkanlisiä ja lisäpalkkioita, joita on ennestään voimassa olevien virka- ja työehtosopimusten vakiintuneen käytännön perusteella tarkistettava yleiskorotuksin, korotetaan 1.5.2023 alkaen 3,50 prosentilla ja 1.3.2024 lukien 2,00 prosentilla.</a:t>
            </a:r>
            <a:endParaRPr lang="en-US" dirty="0">
              <a:latin typeface="PT Sans"/>
            </a:endParaRPr>
          </a:p>
          <a:p>
            <a:pPr algn="just"/>
            <a:r>
              <a:rPr lang="fi-FI" dirty="0">
                <a:latin typeface="PT Sans"/>
              </a:rPr>
              <a:t>Mikäli virastotason osapuolet Puolustusvoimissa ja Rajavartiolaitoksessa yhteisesti virkaehtosopimuksella sopivat, voidaan edellä 2 momentissa sanottuja palkanlisiä ja lisäpalkkioita jättää tarkistamatta sanotuilla yleiskorotuksilla tai tarkistaa niitä prosenttimäärältään alemmilla yleiskorotuksilla. Tällöin voidaan virkaehtosopimuksella sopia muista sopimusmuutoksista kustannusvaikutukseltaan ja ajankohdiltaan toteuttamattomia yleiskorotuksia tai niiden osuuksia vastaavasti.</a:t>
            </a:r>
            <a:endParaRPr lang="en-US" dirty="0">
              <a:latin typeface="PT Sans"/>
            </a:endParaRPr>
          </a:p>
          <a:p>
            <a:pPr algn="just"/>
            <a:endParaRPr lang="fi-FI" dirty="0"/>
          </a:p>
          <a:p>
            <a:pPr algn="just"/>
            <a:endParaRPr lang="fi-FI" dirty="0"/>
          </a:p>
          <a:p>
            <a:pPr algn="just"/>
            <a:endParaRPr lang="fi-FI" dirty="0"/>
          </a:p>
          <a:p>
            <a:endParaRPr lang="fi-FI" dirty="0"/>
          </a:p>
        </p:txBody>
      </p:sp>
      <p:sp>
        <p:nvSpPr>
          <p:cNvPr id="4" name="Päivämäärän paikkamerkki 3">
            <a:extLst>
              <a:ext uri="{FF2B5EF4-FFF2-40B4-BE49-F238E27FC236}">
                <a16:creationId xmlns:a16="http://schemas.microsoft.com/office/drawing/2014/main" id="{E894D4CE-F988-A944-6C2A-8AE8445EFE08}"/>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FDC7483-6207-F721-8C54-5629F66FA0CF}"/>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745675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ED4796-2BA9-A394-673B-41F3F6114BAB}"/>
              </a:ext>
            </a:extLst>
          </p:cNvPr>
          <p:cNvSpPr>
            <a:spLocks noGrp="1"/>
          </p:cNvSpPr>
          <p:nvPr>
            <p:ph type="title"/>
          </p:nvPr>
        </p:nvSpPr>
        <p:spPr/>
        <p:txBody>
          <a:bodyPr/>
          <a:lstStyle/>
          <a:p>
            <a:r>
              <a:rPr lang="fi-FI" dirty="0">
                <a:latin typeface="Righteous"/>
              </a:rPr>
              <a:t>Palkkaus harjoittelutyössä</a:t>
            </a:r>
          </a:p>
        </p:txBody>
      </p:sp>
      <p:sp>
        <p:nvSpPr>
          <p:cNvPr id="3" name="Sisällön paikkamerkki 2">
            <a:extLst>
              <a:ext uri="{FF2B5EF4-FFF2-40B4-BE49-F238E27FC236}">
                <a16:creationId xmlns:a16="http://schemas.microsoft.com/office/drawing/2014/main" id="{53310A8C-39F7-FE8C-4C79-E0FBFB095F44}"/>
              </a:ext>
            </a:extLst>
          </p:cNvPr>
          <p:cNvSpPr>
            <a:spLocks noGrp="1"/>
          </p:cNvSpPr>
          <p:nvPr>
            <p:ph idx="1"/>
          </p:nvPr>
        </p:nvSpPr>
        <p:spPr/>
        <p:txBody>
          <a:bodyPr vert="horz" lIns="91440" tIns="45720" rIns="91440" bIns="45720" rtlCol="0" anchor="t">
            <a:normAutofit/>
          </a:bodyPr>
          <a:lstStyle/>
          <a:p>
            <a:pPr lvl="1" algn="just"/>
            <a:r>
              <a:rPr lang="fi-FI" sz="3200" dirty="0">
                <a:latin typeface="PT Sans"/>
              </a:rPr>
              <a:t>Valtion palveluksessa harjoittelutehtävissä olevan henkilöstön palkkauksesta on määrätty erikseen, minkä lisäksi harjoittelutehtävissä toimivien kuukausipalkkoja korotetaan </a:t>
            </a:r>
          </a:p>
          <a:p>
            <a:pPr lvl="2" algn="just"/>
            <a:r>
              <a:rPr lang="fi-FI" sz="3200" dirty="0">
                <a:latin typeface="PT Sans"/>
              </a:rPr>
              <a:t>1.5.2023 lukien 3,50 prosentilla ja </a:t>
            </a:r>
          </a:p>
          <a:p>
            <a:pPr lvl="2" algn="just"/>
            <a:r>
              <a:rPr lang="fi-FI" sz="3200" dirty="0">
                <a:latin typeface="PT Sans"/>
              </a:rPr>
              <a:t>1.3.2024 lukien 2,00 prosentilla.</a:t>
            </a:r>
            <a:endParaRPr lang="fi-FI" sz="3200" dirty="0"/>
          </a:p>
          <a:p>
            <a:endParaRPr lang="fi-FI" dirty="0"/>
          </a:p>
        </p:txBody>
      </p:sp>
      <p:sp>
        <p:nvSpPr>
          <p:cNvPr id="4" name="Päivämäärän paikkamerkki 3">
            <a:extLst>
              <a:ext uri="{FF2B5EF4-FFF2-40B4-BE49-F238E27FC236}">
                <a16:creationId xmlns:a16="http://schemas.microsoft.com/office/drawing/2014/main" id="{E4D80F2F-96B1-A926-C1C5-F4872E6CD974}"/>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C63FD265-F253-8FE6-4233-B3F032A972B7}"/>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841540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27C6B9-9736-BF97-29A2-86BC7DBFA1ED}"/>
              </a:ext>
            </a:extLst>
          </p:cNvPr>
          <p:cNvSpPr>
            <a:spLocks noGrp="1"/>
          </p:cNvSpPr>
          <p:nvPr>
            <p:ph type="title"/>
          </p:nvPr>
        </p:nvSpPr>
        <p:spPr/>
        <p:txBody>
          <a:bodyPr/>
          <a:lstStyle/>
          <a:p>
            <a:r>
              <a:rPr lang="fi-FI" dirty="0">
                <a:latin typeface="Righteous"/>
              </a:rPr>
              <a:t>Vuosiloman vaihtaminen rahaksi</a:t>
            </a:r>
          </a:p>
        </p:txBody>
      </p:sp>
      <p:sp>
        <p:nvSpPr>
          <p:cNvPr id="3" name="Sisällön paikkamerkki 2">
            <a:extLst>
              <a:ext uri="{FF2B5EF4-FFF2-40B4-BE49-F238E27FC236}">
                <a16:creationId xmlns:a16="http://schemas.microsoft.com/office/drawing/2014/main" id="{6ED37EF0-7047-CA6A-A2C5-D003964B9E67}"/>
              </a:ext>
            </a:extLst>
          </p:cNvPr>
          <p:cNvSpPr>
            <a:spLocks noGrp="1"/>
          </p:cNvSpPr>
          <p:nvPr>
            <p:ph idx="1"/>
          </p:nvPr>
        </p:nvSpPr>
        <p:spPr>
          <a:xfrm>
            <a:off x="463061" y="1438661"/>
            <a:ext cx="10102235" cy="4638962"/>
          </a:xfrm>
        </p:spPr>
        <p:txBody>
          <a:bodyPr vert="horz" lIns="91440" tIns="45720" rIns="91440" bIns="45720" rtlCol="0" anchor="t">
            <a:normAutofit fontScale="92500" lnSpcReduction="10000"/>
          </a:bodyPr>
          <a:lstStyle/>
          <a:p>
            <a:pPr algn="ctr"/>
            <a:endParaRPr lang="fi-FI" b="1"/>
          </a:p>
          <a:p>
            <a:pPr algn="just"/>
            <a:r>
              <a:rPr lang="fi-FI" dirty="0">
                <a:latin typeface="PT Sans"/>
              </a:rPr>
              <a:t>Virasto ja virkamies tai työntekijä voivat sopia lomanmääräytymisvuodelta ansaitun vuosiloman vaihtamisesta rahaksi. Summan suuruus määräytyy vuosilomakorvausta koskevan valtion vuosilomista tehdyn virka- ja työehtosopimuksen 23 §:n mukaisesti. Sopia voidaan 5 vuosilomapäivän vaihtamisesta 25 vuosilomapäivää ylittävästä vuosilomakertymästä kultakin lomanmääräytymisvuodelta erikseen.</a:t>
            </a:r>
          </a:p>
          <a:p>
            <a:pPr algn="just"/>
            <a:r>
              <a:rPr lang="fi-FI" dirty="0">
                <a:latin typeface="PT Sans"/>
              </a:rPr>
              <a:t>Sopimus tehdään kirjallisesti ja korvaus maksetaan viimeistään sopimuksen allekirjoittamista seuraavan kalenterikuukauden tavanomaisena palkanmaksupäivänä.</a:t>
            </a:r>
            <a:endParaRPr lang="en-US" dirty="0">
              <a:latin typeface="PT Sans"/>
            </a:endParaRPr>
          </a:p>
          <a:p>
            <a:pPr algn="just"/>
            <a:r>
              <a:rPr lang="fi-FI" dirty="0">
                <a:latin typeface="PT Sans"/>
              </a:rPr>
              <a:t>Vaihtaminen on mahdollista 1.4.2021 – 31.3.2022 lomanmääräytymisvuodelta ansaituista vuosilomista alkaen.</a:t>
            </a:r>
            <a:endParaRPr lang="en-US" dirty="0">
              <a:latin typeface="PT Sans"/>
            </a:endParaRPr>
          </a:p>
          <a:p>
            <a:endParaRPr lang="fi-FI"/>
          </a:p>
          <a:p>
            <a:pPr algn="just"/>
            <a:endParaRPr lang="fi-FI"/>
          </a:p>
          <a:p>
            <a:pPr algn="just"/>
            <a:endParaRPr lang="fi-FI"/>
          </a:p>
          <a:p>
            <a:pPr algn="just"/>
            <a:endParaRPr lang="fi-FI"/>
          </a:p>
          <a:p>
            <a:pPr algn="just"/>
            <a:endParaRPr lang="fi-FI"/>
          </a:p>
          <a:p>
            <a:pPr algn="just"/>
            <a:endParaRPr lang="fi-FI"/>
          </a:p>
        </p:txBody>
      </p:sp>
      <p:sp>
        <p:nvSpPr>
          <p:cNvPr id="4" name="Päivämäärän paikkamerkki 3">
            <a:extLst>
              <a:ext uri="{FF2B5EF4-FFF2-40B4-BE49-F238E27FC236}">
                <a16:creationId xmlns:a16="http://schemas.microsoft.com/office/drawing/2014/main" id="{E9936AD9-6118-BD11-3B24-FE25B1653E05}"/>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468B80D3-7E1C-7C38-3431-1409F4A7CDBB}"/>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41834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046413-C692-1020-3890-0AE89592AFAC}"/>
              </a:ext>
            </a:extLst>
          </p:cNvPr>
          <p:cNvSpPr>
            <a:spLocks noGrp="1"/>
          </p:cNvSpPr>
          <p:nvPr>
            <p:ph type="title"/>
          </p:nvPr>
        </p:nvSpPr>
        <p:spPr/>
        <p:txBody>
          <a:bodyPr>
            <a:normAutofit fontScale="90000"/>
          </a:bodyPr>
          <a:lstStyle/>
          <a:p>
            <a:pPr algn="ctr"/>
            <a:br>
              <a:rPr lang="fi-FI" dirty="0">
                <a:latin typeface="Righteous"/>
              </a:rPr>
            </a:br>
            <a:r>
              <a:rPr lang="fi-FI" dirty="0">
                <a:latin typeface="Righteous"/>
              </a:rPr>
              <a:t>VALTION YLEINEN VIRKA- JA TYÖEHTOSOPIMUS</a:t>
            </a:r>
          </a:p>
          <a:p>
            <a:endParaRPr lang="fi-FI" dirty="0"/>
          </a:p>
        </p:txBody>
      </p:sp>
      <p:sp>
        <p:nvSpPr>
          <p:cNvPr id="3" name="Sisällön paikkamerkki 2">
            <a:extLst>
              <a:ext uri="{FF2B5EF4-FFF2-40B4-BE49-F238E27FC236}">
                <a16:creationId xmlns:a16="http://schemas.microsoft.com/office/drawing/2014/main" id="{41145004-38AF-939F-1F13-643A38319BAB}"/>
              </a:ext>
            </a:extLst>
          </p:cNvPr>
          <p:cNvSpPr>
            <a:spLocks noGrp="1"/>
          </p:cNvSpPr>
          <p:nvPr>
            <p:ph idx="1"/>
          </p:nvPr>
        </p:nvSpPr>
        <p:spPr/>
        <p:txBody>
          <a:bodyPr vert="horz" lIns="91440" tIns="45720" rIns="91440" bIns="45720" rtlCol="0" anchor="t">
            <a:normAutofit fontScale="85000" lnSpcReduction="20000"/>
          </a:bodyPr>
          <a:lstStyle/>
          <a:p>
            <a:pPr marL="0" indent="0" algn="ctr">
              <a:buNone/>
            </a:pPr>
            <a:r>
              <a:rPr lang="fi-FI" b="1" dirty="0">
                <a:latin typeface="PT Sans"/>
              </a:rPr>
              <a:t>Perhevapaan palkallisuus</a:t>
            </a:r>
            <a:endParaRPr lang="fi-FI" dirty="0">
              <a:latin typeface="PT Sans"/>
            </a:endParaRPr>
          </a:p>
          <a:p>
            <a:endParaRPr lang="fi-FI" dirty="0"/>
          </a:p>
          <a:p>
            <a:pPr algn="just"/>
            <a:r>
              <a:rPr lang="fi-FI" dirty="0">
                <a:latin typeface="PT Sans"/>
              </a:rPr>
              <a:t>Virkamiehelle maksetaan 6 §, 7 § ja 12 §:n ja työntekijälle 6 § ja 16 §:n mukainen palkkaus sairausvakuutuslain 9 luvun 2 §:n mukaisen raskausrahakauden alusta lukien yhdenjaksoisesti enintään 40 arkipäivältä.</a:t>
            </a:r>
          </a:p>
          <a:p>
            <a:endParaRPr lang="fi-FI" dirty="0"/>
          </a:p>
          <a:p>
            <a:pPr algn="just"/>
            <a:r>
              <a:rPr lang="fi-FI" dirty="0">
                <a:latin typeface="PT Sans"/>
              </a:rPr>
              <a:t>Virkamiehelle ja työntekijälle maksetaan sairausvakuutuslain 9 luvun 5 §:n 1-3 momentin mukaisen vanhempainrahakauden alusta lukien enintään 32 arkipäivän ajalta palkkaus edellä 1 momentissa mainittujen perusteiden mukaisesti. </a:t>
            </a:r>
          </a:p>
          <a:p>
            <a:pPr marL="0" indent="0" algn="just">
              <a:buNone/>
            </a:pPr>
            <a:endParaRPr lang="fi-FI" dirty="0">
              <a:latin typeface="PT Sans"/>
            </a:endParaRPr>
          </a:p>
          <a:p>
            <a:pPr marL="0" indent="0" algn="just">
              <a:buNone/>
            </a:pPr>
            <a:endParaRPr lang="fi-FI" dirty="0"/>
          </a:p>
          <a:p>
            <a:endParaRPr lang="fi-FI" dirty="0"/>
          </a:p>
        </p:txBody>
      </p:sp>
      <p:sp>
        <p:nvSpPr>
          <p:cNvPr id="4" name="Päivämäärän paikkamerkki 3">
            <a:extLst>
              <a:ext uri="{FF2B5EF4-FFF2-40B4-BE49-F238E27FC236}">
                <a16:creationId xmlns:a16="http://schemas.microsoft.com/office/drawing/2014/main" id="{ECD00411-8595-DBE1-4F92-FD8A535205A8}"/>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4CF5436A-80BC-CF16-FC41-AD202A10B7DB}"/>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97566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4C949D0-18DA-50A6-486E-02FEACF4C423}"/>
              </a:ext>
            </a:extLst>
          </p:cNvPr>
          <p:cNvSpPr>
            <a:spLocks noGrp="1"/>
          </p:cNvSpPr>
          <p:nvPr>
            <p:ph type="title"/>
          </p:nvPr>
        </p:nvSpPr>
        <p:spPr/>
        <p:txBody>
          <a:bodyPr/>
          <a:lstStyle/>
          <a:p>
            <a:pPr>
              <a:spcBef>
                <a:spcPts val="1000"/>
              </a:spcBef>
            </a:pPr>
            <a:r>
              <a:rPr lang="fi-FI" dirty="0">
                <a:latin typeface="Righteous"/>
              </a:rPr>
              <a:t>Soveltamisala ja - kausi</a:t>
            </a:r>
            <a:endParaRPr lang="en-US" dirty="0"/>
          </a:p>
          <a:p>
            <a:endParaRPr lang="fi-FI"/>
          </a:p>
        </p:txBody>
      </p:sp>
      <p:sp>
        <p:nvSpPr>
          <p:cNvPr id="3" name="Sisällön paikkamerkki 2">
            <a:extLst>
              <a:ext uri="{FF2B5EF4-FFF2-40B4-BE49-F238E27FC236}">
                <a16:creationId xmlns:a16="http://schemas.microsoft.com/office/drawing/2014/main" id="{166D2AA5-6ED4-DEEC-42EE-0305A08F4131}"/>
              </a:ext>
            </a:extLst>
          </p:cNvPr>
          <p:cNvSpPr>
            <a:spLocks noGrp="1"/>
          </p:cNvSpPr>
          <p:nvPr>
            <p:ph idx="1"/>
          </p:nvPr>
        </p:nvSpPr>
        <p:spPr/>
        <p:txBody>
          <a:bodyPr vert="horz" lIns="91440" tIns="45720" rIns="91440" bIns="45720" rtlCol="0" anchor="t">
            <a:normAutofit/>
          </a:bodyPr>
          <a:lstStyle/>
          <a:p>
            <a:pPr algn="just"/>
            <a:r>
              <a:rPr lang="fi-FI" dirty="0">
                <a:latin typeface="PT Sans"/>
              </a:rPr>
              <a:t>Neuvottelutulos saavutettiin 28.2.2023.</a:t>
            </a:r>
          </a:p>
          <a:p>
            <a:pPr algn="just"/>
            <a:endParaRPr lang="fi-FI" dirty="0">
              <a:latin typeface="PT Sans"/>
            </a:endParaRPr>
          </a:p>
          <a:p>
            <a:pPr algn="just"/>
            <a:r>
              <a:rPr lang="fi-FI" dirty="0">
                <a:latin typeface="PT Sans"/>
              </a:rPr>
              <a:t>Tätä sopimusta sovelletaan valtion virastojen virkamiesten ja työntekijöiden palvelussuhteen ehtoihin, ellei toisin ole säädetty, määrätty tai sovittu.</a:t>
            </a:r>
            <a:endParaRPr lang="fi-FI" dirty="0"/>
          </a:p>
          <a:p>
            <a:pPr algn="just"/>
            <a:endParaRPr lang="fi-FI" dirty="0"/>
          </a:p>
          <a:p>
            <a:pPr algn="just"/>
            <a:r>
              <a:rPr lang="fi-FI" dirty="0">
                <a:latin typeface="PT Sans"/>
              </a:rPr>
              <a:t>Sopimuskausi on 1.3.2023 - 28.2.2025.</a:t>
            </a:r>
          </a:p>
          <a:p>
            <a:endParaRPr lang="fi-FI" dirty="0"/>
          </a:p>
        </p:txBody>
      </p:sp>
      <p:sp>
        <p:nvSpPr>
          <p:cNvPr id="4" name="Päivämäärän paikkamerkki 3">
            <a:extLst>
              <a:ext uri="{FF2B5EF4-FFF2-40B4-BE49-F238E27FC236}">
                <a16:creationId xmlns:a16="http://schemas.microsoft.com/office/drawing/2014/main" id="{40DDB8BD-DCED-08F8-A7F6-9BFCD1F27790}"/>
              </a:ext>
            </a:extLst>
          </p:cNvPr>
          <p:cNvSpPr>
            <a:spLocks noGrp="1"/>
          </p:cNvSpPr>
          <p:nvPr>
            <p:ph type="dt" sz="half" idx="10"/>
          </p:nvPr>
        </p:nvSpPr>
        <p:spPr/>
        <p:txBody>
          <a:bodyPr/>
          <a:lstStyle/>
          <a:p>
            <a:r>
              <a:rPr lang="fi-FI" dirty="0"/>
              <a:t>10.3.2023</a:t>
            </a:r>
          </a:p>
        </p:txBody>
      </p:sp>
      <p:sp>
        <p:nvSpPr>
          <p:cNvPr id="5" name="Alatunnisteen paikkamerkki 4">
            <a:extLst>
              <a:ext uri="{FF2B5EF4-FFF2-40B4-BE49-F238E27FC236}">
                <a16:creationId xmlns:a16="http://schemas.microsoft.com/office/drawing/2014/main" id="{A3D37520-8084-13BE-9078-51FE56D9807B}"/>
              </a:ext>
            </a:extLst>
          </p:cNvPr>
          <p:cNvSpPr>
            <a:spLocks noGrp="1"/>
          </p:cNvSpPr>
          <p:nvPr>
            <p:ph type="ftr" sz="quarter" idx="11"/>
          </p:nvPr>
        </p:nvSpPr>
        <p:spPr/>
        <p:txBody>
          <a:bodyPr/>
          <a:lstStyle/>
          <a:p>
            <a:r>
              <a:rPr lang="fi-FI" dirty="0"/>
              <a:t>EM</a:t>
            </a:r>
          </a:p>
        </p:txBody>
      </p:sp>
    </p:spTree>
    <p:extLst>
      <p:ext uri="{BB962C8B-B14F-4D97-AF65-F5344CB8AC3E}">
        <p14:creationId xmlns:p14="http://schemas.microsoft.com/office/powerpoint/2010/main" val="4241189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C73C5C-EA38-B257-7D32-66A70F976E32}"/>
              </a:ext>
            </a:extLst>
          </p:cNvPr>
          <p:cNvSpPr>
            <a:spLocks noGrp="1"/>
          </p:cNvSpPr>
          <p:nvPr>
            <p:ph type="title"/>
          </p:nvPr>
        </p:nvSpPr>
        <p:spPr/>
        <p:txBody>
          <a:bodyPr/>
          <a:lstStyle/>
          <a:p>
            <a:r>
              <a:rPr lang="fi-FI" dirty="0">
                <a:latin typeface="Righteous"/>
              </a:rPr>
              <a:t>Tilapäinen hoitovapaa</a:t>
            </a:r>
          </a:p>
        </p:txBody>
      </p:sp>
      <p:sp>
        <p:nvSpPr>
          <p:cNvPr id="3" name="Sisällön paikkamerkki 2">
            <a:extLst>
              <a:ext uri="{FF2B5EF4-FFF2-40B4-BE49-F238E27FC236}">
                <a16:creationId xmlns:a16="http://schemas.microsoft.com/office/drawing/2014/main" id="{C2562F61-A188-62E7-89F1-4543485D836C}"/>
              </a:ext>
            </a:extLst>
          </p:cNvPr>
          <p:cNvSpPr>
            <a:spLocks noGrp="1"/>
          </p:cNvSpPr>
          <p:nvPr>
            <p:ph idx="1"/>
          </p:nvPr>
        </p:nvSpPr>
        <p:spPr>
          <a:xfrm>
            <a:off x="463061" y="2005012"/>
            <a:ext cx="10102235" cy="4308476"/>
          </a:xfrm>
        </p:spPr>
        <p:txBody>
          <a:bodyPr vert="horz" lIns="91440" tIns="45720" rIns="91440" bIns="45720" rtlCol="0" anchor="t">
            <a:normAutofit/>
          </a:bodyPr>
          <a:lstStyle/>
          <a:p>
            <a:r>
              <a:rPr lang="fi-FI" sz="2400" dirty="0">
                <a:latin typeface="PT Sans"/>
              </a:rPr>
              <a:t>Virkamiehellä ja työntekijällä on oikeus saada alle 12-vuotiaan tai vammaisen tai pitkäaikaissairaan lapsensa tai muun hänen taloudessaan vakituisesti asuvan alle 12-vuotiaan tai vammaisen tai pitkäaikaissairaan lapsen sairastuessa äkillisesti lapsen hoidon järjestämiseksi tai tämän hoitamiseksi tilapäistä hoitovapaata enintään neljä työpäivää kerrallaan. </a:t>
            </a:r>
            <a:endParaRPr lang="fi-FI" sz="2400" dirty="0"/>
          </a:p>
          <a:p>
            <a:r>
              <a:rPr lang="fi-FI" sz="2400" dirty="0">
                <a:latin typeface="PT Sans"/>
              </a:rPr>
              <a:t>Sama oikeus on myös lapsen vanhemmalla, joka ei asu tämän kanssa samassa taloudessa. Tilapäiseen hoitovapaaseen oikeutetut saavat olla tilapäisellä hoitovapaalla saman kalenterijakson aikana, mutta eivät yhtäaikaisesti.</a:t>
            </a:r>
            <a:endParaRPr lang="fi-FI" dirty="0"/>
          </a:p>
          <a:p>
            <a:endParaRPr lang="fi-FI" dirty="0"/>
          </a:p>
        </p:txBody>
      </p:sp>
      <p:sp>
        <p:nvSpPr>
          <p:cNvPr id="4" name="Päivämäärän paikkamerkki 3">
            <a:extLst>
              <a:ext uri="{FF2B5EF4-FFF2-40B4-BE49-F238E27FC236}">
                <a16:creationId xmlns:a16="http://schemas.microsoft.com/office/drawing/2014/main" id="{5B7F7BE6-9C80-5BFE-BAD0-2ECD99F17F6D}"/>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4B193393-2541-1D27-C01A-603DC5D1F8CD}"/>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13520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04766C9-8621-FC09-2036-DC15C5A5423E}"/>
              </a:ext>
            </a:extLst>
          </p:cNvPr>
          <p:cNvSpPr>
            <a:spLocks noGrp="1"/>
          </p:cNvSpPr>
          <p:nvPr>
            <p:ph type="title"/>
          </p:nvPr>
        </p:nvSpPr>
        <p:spPr/>
        <p:txBody>
          <a:bodyPr/>
          <a:lstStyle/>
          <a:p>
            <a:r>
              <a:rPr lang="fi-FI" dirty="0">
                <a:latin typeface="Righteous"/>
              </a:rPr>
              <a:t>Työnantajan yleiset oikeudet</a:t>
            </a:r>
          </a:p>
        </p:txBody>
      </p:sp>
      <p:sp>
        <p:nvSpPr>
          <p:cNvPr id="3" name="Sisällön paikkamerkki 2">
            <a:extLst>
              <a:ext uri="{FF2B5EF4-FFF2-40B4-BE49-F238E27FC236}">
                <a16:creationId xmlns:a16="http://schemas.microsoft.com/office/drawing/2014/main" id="{9AE56B41-EF1F-F41C-9000-2023FCDA345D}"/>
              </a:ext>
            </a:extLst>
          </p:cNvPr>
          <p:cNvSpPr>
            <a:spLocks noGrp="1"/>
          </p:cNvSpPr>
          <p:nvPr>
            <p:ph idx="1"/>
          </p:nvPr>
        </p:nvSpPr>
        <p:spPr/>
        <p:txBody>
          <a:bodyPr vert="horz" lIns="91440" tIns="45720" rIns="91440" bIns="45720" rtlCol="0" anchor="t">
            <a:normAutofit/>
          </a:bodyPr>
          <a:lstStyle/>
          <a:p>
            <a:pPr algn="just"/>
            <a:r>
              <a:rPr lang="fi-FI" dirty="0">
                <a:latin typeface="PT Sans"/>
              </a:rPr>
              <a:t>Työnantajalla on oikeus ottaa ja erottaa työntekijä sekä johtaa ja valvoa työntekoa.</a:t>
            </a:r>
            <a:endParaRPr lang="fi-FI" dirty="0"/>
          </a:p>
          <a:p>
            <a:pPr algn="ctr"/>
            <a:endParaRPr lang="fi-FI" dirty="0"/>
          </a:p>
          <a:p>
            <a:pPr marL="0" indent="0">
              <a:buNone/>
            </a:pPr>
            <a:endParaRPr lang="fi-FI" dirty="0"/>
          </a:p>
        </p:txBody>
      </p:sp>
      <p:sp>
        <p:nvSpPr>
          <p:cNvPr id="4" name="Päivämäärän paikkamerkki 3">
            <a:extLst>
              <a:ext uri="{FF2B5EF4-FFF2-40B4-BE49-F238E27FC236}">
                <a16:creationId xmlns:a16="http://schemas.microsoft.com/office/drawing/2014/main" id="{D76452ED-3B00-6B6F-E848-4F79AF0C59FA}"/>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8D1A2D9-34DE-A1DE-A2BF-70B75310D54A}"/>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491538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9A6B608-531B-827C-CCCD-76D9D292BC40}"/>
              </a:ext>
            </a:extLst>
          </p:cNvPr>
          <p:cNvSpPr>
            <a:spLocks noGrp="1"/>
          </p:cNvSpPr>
          <p:nvPr>
            <p:ph type="title"/>
          </p:nvPr>
        </p:nvSpPr>
        <p:spPr/>
        <p:txBody>
          <a:bodyPr/>
          <a:lstStyle/>
          <a:p>
            <a:pPr algn="ctr"/>
            <a:r>
              <a:rPr lang="fi-FI" dirty="0">
                <a:latin typeface="Righteous"/>
              </a:rPr>
              <a:t>VALTION VIRKA- JA TYÖEHTOSOPIMUS TYÖAJOISTA</a:t>
            </a:r>
          </a:p>
          <a:p>
            <a:endParaRPr lang="fi-FI" dirty="0"/>
          </a:p>
        </p:txBody>
      </p:sp>
      <p:sp>
        <p:nvSpPr>
          <p:cNvPr id="3" name="Sisällön paikkamerkki 2">
            <a:extLst>
              <a:ext uri="{FF2B5EF4-FFF2-40B4-BE49-F238E27FC236}">
                <a16:creationId xmlns:a16="http://schemas.microsoft.com/office/drawing/2014/main" id="{0DE8F966-37BB-11D5-7FFC-60253FE9702C}"/>
              </a:ext>
            </a:extLst>
          </p:cNvPr>
          <p:cNvSpPr>
            <a:spLocks noGrp="1"/>
          </p:cNvSpPr>
          <p:nvPr>
            <p:ph idx="1"/>
          </p:nvPr>
        </p:nvSpPr>
        <p:spPr>
          <a:xfrm>
            <a:off x="463061" y="1438661"/>
            <a:ext cx="10102235" cy="4731637"/>
          </a:xfrm>
        </p:spPr>
        <p:txBody>
          <a:bodyPr vert="horz" lIns="91440" tIns="45720" rIns="91440" bIns="45720" rtlCol="0" anchor="t">
            <a:noAutofit/>
          </a:bodyPr>
          <a:lstStyle/>
          <a:p>
            <a:pPr marL="0" indent="0" algn="ctr">
              <a:buNone/>
            </a:pPr>
            <a:r>
              <a:rPr lang="fi-FI" sz="2000" b="1" dirty="0">
                <a:latin typeface="PT Sans"/>
              </a:rPr>
              <a:t> 1 § Soveltamisala ja työaikamuodot</a:t>
            </a:r>
            <a:endParaRPr lang="fi-FI" sz="2000" dirty="0">
              <a:latin typeface="PT Sans"/>
            </a:endParaRPr>
          </a:p>
          <a:p>
            <a:pPr algn="just"/>
            <a:r>
              <a:rPr lang="fi-FI" sz="2000" dirty="0">
                <a:latin typeface="PT Sans"/>
              </a:rPr>
              <a:t>a) virastotyössä</a:t>
            </a:r>
          </a:p>
          <a:p>
            <a:pPr algn="just"/>
            <a:r>
              <a:rPr lang="fi-FI" sz="2000" i="1" dirty="0">
                <a:latin typeface="PT Sans"/>
              </a:rPr>
              <a:t>Soveltamisohje:</a:t>
            </a:r>
            <a:r>
              <a:rPr lang="fi-FI" sz="2000" dirty="0">
                <a:latin typeface="PT Sans"/>
              </a:rPr>
              <a:t>-----------------</a:t>
            </a:r>
          </a:p>
          <a:p>
            <a:pPr algn="just"/>
            <a:r>
              <a:rPr lang="fi-FI" sz="2000" dirty="0">
                <a:latin typeface="PT Sans"/>
              </a:rPr>
              <a:t>Virastotyötä työaikamuotona koskevia sopimusmääräyksiä sovelletaan niihin virastoihin, joiden toimintaan soveltuu </a:t>
            </a:r>
            <a:r>
              <a:rPr lang="fi-FI" sz="2000" dirty="0">
                <a:latin typeface="PT Sans"/>
                <a:hlinkClick r:id="rId2"/>
              </a:rPr>
              <a:t>valtion palvelujen saatavuuden ja toimintojen sijoittamisen perusteista annettu laki (728/2021)</a:t>
            </a:r>
            <a:r>
              <a:rPr lang="fi-FI" sz="2000" dirty="0">
                <a:latin typeface="PT Sans"/>
              </a:rPr>
              <a:t> ja sen nojalla annettu </a:t>
            </a:r>
            <a:r>
              <a:rPr lang="fi-FI" sz="2000" dirty="0">
                <a:latin typeface="PT Sans"/>
                <a:hlinkClick r:id="rId3"/>
              </a:rPr>
              <a:t>asetus valtion viranomaisten vähimmäisaukioloajoista (1203/2022)</a:t>
            </a:r>
            <a:r>
              <a:rPr lang="fi-FI" sz="2000" dirty="0">
                <a:latin typeface="PT Sans"/>
              </a:rPr>
              <a:t>. </a:t>
            </a:r>
          </a:p>
          <a:p>
            <a:pPr algn="just"/>
            <a:r>
              <a:rPr lang="fi-FI" sz="2000" dirty="0">
                <a:latin typeface="PT Sans"/>
              </a:rPr>
              <a:t>Virastotyöaikaa työaikamuotona voidaan soveltaa myös muissa virastoissa, joiden toiminta, tehtävät ja tuottamat palvelut vastaavat sitä, mitä edellä mainitussa lainsäädännössä on säädetty. </a:t>
            </a:r>
          </a:p>
          <a:p>
            <a:pPr algn="just"/>
            <a:r>
              <a:rPr lang="fi-FI" sz="2000" dirty="0">
                <a:latin typeface="PT Sans"/>
              </a:rPr>
              <a:t>Virastotyötä tekeviä eivät kuitenkaan ole esimerkiksi tuomioistuinten tuomarit ja esittelijät, käräjäviskaalit ja –notaarit, haastemiehet sekä syyttäjät, julkiset oikeusavustajat, ulosottomiehet ja ulkomaanedustuksen virkamiehet, eivätkä muut henkilöstöryhmät, jotka ovat työaikasääntelyn ulkopuolella tai jotka työnantajan määräyksestä noudattavat edellä sanotusta poikkeavaa työaikaa.</a:t>
            </a:r>
          </a:p>
          <a:p>
            <a:pPr algn="just"/>
            <a:endParaRPr lang="fi-FI" dirty="0"/>
          </a:p>
          <a:p>
            <a:endParaRPr lang="fi-FI" dirty="0"/>
          </a:p>
        </p:txBody>
      </p:sp>
      <p:sp>
        <p:nvSpPr>
          <p:cNvPr id="4" name="Päivämäärän paikkamerkki 3">
            <a:extLst>
              <a:ext uri="{FF2B5EF4-FFF2-40B4-BE49-F238E27FC236}">
                <a16:creationId xmlns:a16="http://schemas.microsoft.com/office/drawing/2014/main" id="{243B4AB4-67C9-B2DE-82BA-25DD9057EBF2}"/>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70B8FFF3-9041-39CC-2DA7-042C353CCC54}"/>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78557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C9D4A2-5C9E-CD0C-C3A6-153D5AA1C10B}"/>
              </a:ext>
            </a:extLst>
          </p:cNvPr>
          <p:cNvSpPr>
            <a:spLocks noGrp="1"/>
          </p:cNvSpPr>
          <p:nvPr>
            <p:ph type="title"/>
          </p:nvPr>
        </p:nvSpPr>
        <p:spPr/>
        <p:txBody>
          <a:bodyPr>
            <a:normAutofit fontScale="90000"/>
          </a:bodyPr>
          <a:lstStyle/>
          <a:p>
            <a:pPr algn="ctr"/>
            <a:br>
              <a:rPr lang="fi-FI" b="1" dirty="0">
                <a:latin typeface="Righteous"/>
              </a:rPr>
            </a:br>
            <a:r>
              <a:rPr lang="fi-FI" dirty="0">
                <a:latin typeface="Righteous"/>
              </a:rPr>
              <a:t>6 a § Eräät joustavat työaikajärjestelyt</a:t>
            </a:r>
          </a:p>
          <a:p>
            <a:endParaRPr lang="fi-FI" dirty="0"/>
          </a:p>
        </p:txBody>
      </p:sp>
      <p:sp>
        <p:nvSpPr>
          <p:cNvPr id="3" name="Sisällön paikkamerkki 2">
            <a:extLst>
              <a:ext uri="{FF2B5EF4-FFF2-40B4-BE49-F238E27FC236}">
                <a16:creationId xmlns:a16="http://schemas.microsoft.com/office/drawing/2014/main" id="{CFE083BB-6E4D-600E-294F-5B1E54265EC5}"/>
              </a:ext>
            </a:extLst>
          </p:cNvPr>
          <p:cNvSpPr>
            <a:spLocks noGrp="1"/>
          </p:cNvSpPr>
          <p:nvPr>
            <p:ph idx="1"/>
          </p:nvPr>
        </p:nvSpPr>
        <p:spPr>
          <a:xfrm>
            <a:off x="463061" y="2005012"/>
            <a:ext cx="10102235" cy="4227070"/>
          </a:xfrm>
        </p:spPr>
        <p:txBody>
          <a:bodyPr vert="horz" lIns="91440" tIns="45720" rIns="91440" bIns="45720" rtlCol="0" anchor="t">
            <a:normAutofit fontScale="70000" lnSpcReduction="20000"/>
          </a:bodyPr>
          <a:lstStyle/>
          <a:p>
            <a:pPr marL="0" indent="0" algn="ctr">
              <a:buNone/>
            </a:pPr>
            <a:endParaRPr lang="fi-FI" dirty="0"/>
          </a:p>
          <a:p>
            <a:pPr algn="just"/>
            <a:r>
              <a:rPr lang="fi-FI" i="1" dirty="0">
                <a:latin typeface="PT Sans"/>
              </a:rPr>
              <a:t>Soveltamisohje:</a:t>
            </a:r>
            <a:endParaRPr lang="fi-FI" dirty="0"/>
          </a:p>
          <a:p>
            <a:pPr algn="just"/>
            <a:r>
              <a:rPr lang="fi-FI" dirty="0">
                <a:latin typeface="PT Sans"/>
              </a:rPr>
              <a:t>Edellä </a:t>
            </a:r>
            <a:r>
              <a:rPr lang="fi-FI" b="1" dirty="0">
                <a:latin typeface="PT Sans"/>
              </a:rPr>
              <a:t>6 a §:n b-kohdassa tarkoitetussa yksilöllisessä työajassa </a:t>
            </a:r>
            <a:r>
              <a:rPr lang="fi-FI" dirty="0">
                <a:latin typeface="PT Sans"/>
              </a:rPr>
              <a:t>työnantaja ei seuraa eikä valvo työhön käytettävän ajan järjestelyjä ja asianomainen huolehtii itse työajan tasaamisesta, joten perusteita lisä- ja ylityön syntymiselle tai korvaamiselle ei ole. </a:t>
            </a:r>
          </a:p>
          <a:p>
            <a:pPr algn="just"/>
            <a:r>
              <a:rPr lang="fi-FI" dirty="0">
                <a:latin typeface="PT Sans"/>
              </a:rPr>
              <a:t>Mikäli asianomaisen työtehtävien määrä esimiehen määräyksestä kuitenkin muuttuu siten, että niiden todetaan edellyttävän säännöllisen työajan ylityksiä, tulee yksilöllisen työajan järjestely päättää tai väliaikaisesti keskeyttää. </a:t>
            </a:r>
          </a:p>
          <a:p>
            <a:pPr algn="just"/>
            <a:r>
              <a:rPr lang="fi-FI" dirty="0">
                <a:latin typeface="PT Sans"/>
              </a:rPr>
              <a:t>Yksilöllisessä työajassa lähtökohtana on, että työskentelypäiviksi sovitaan arkipäivät maanantaista perjantaihin, mikä varmistaa viikkolevon sijoittumisen ja toteutumisen sopimuksen 12 §:ssä mainitulla tavalla. </a:t>
            </a:r>
          </a:p>
          <a:p>
            <a:pPr algn="just"/>
            <a:r>
              <a:rPr lang="fi-FI" dirty="0">
                <a:latin typeface="PT Sans"/>
              </a:rPr>
              <a:t>Vaihtoehtoisesti on sovittava viikkolevon sijoittamisesta esimerkiksi aina sunnuntaille. Jos työskentelypäiviä ei ole rajoitettu tai viikkolevon ajankohdasta sovittu, työnantajan on seurattava viikkolevon toteutumista virkamiehen tai työntekijän pitämästä työaikakirjanpidosta.</a:t>
            </a:r>
          </a:p>
          <a:p>
            <a:endParaRPr lang="fi-FI" dirty="0"/>
          </a:p>
        </p:txBody>
      </p:sp>
      <p:sp>
        <p:nvSpPr>
          <p:cNvPr id="4" name="Päivämäärän paikkamerkki 3">
            <a:extLst>
              <a:ext uri="{FF2B5EF4-FFF2-40B4-BE49-F238E27FC236}">
                <a16:creationId xmlns:a16="http://schemas.microsoft.com/office/drawing/2014/main" id="{08DF96B6-A8D5-3CEA-20C2-D2E29720448B}"/>
              </a:ext>
            </a:extLst>
          </p:cNvPr>
          <p:cNvSpPr>
            <a:spLocks noGrp="1"/>
          </p:cNvSpPr>
          <p:nvPr>
            <p:ph type="dt" sz="half" idx="10"/>
          </p:nvPr>
        </p:nvSpPr>
        <p:spPr/>
        <p:txBody>
          <a:bodyPr/>
          <a:lstStyle/>
          <a:p>
            <a:endParaRPr lang="fi-FI" dirty="0"/>
          </a:p>
        </p:txBody>
      </p:sp>
      <p:sp>
        <p:nvSpPr>
          <p:cNvPr id="5" name="Alatunnisteen paikkamerkki 4">
            <a:extLst>
              <a:ext uri="{FF2B5EF4-FFF2-40B4-BE49-F238E27FC236}">
                <a16:creationId xmlns:a16="http://schemas.microsoft.com/office/drawing/2014/main" id="{313B4C2F-B7D7-AAC9-F3A3-83AA839F9CE6}"/>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2904686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C0BFCE-11DC-10AD-C9D9-C79F7A52C0C0}"/>
              </a:ext>
            </a:extLst>
          </p:cNvPr>
          <p:cNvSpPr>
            <a:spLocks noGrp="1"/>
          </p:cNvSpPr>
          <p:nvPr>
            <p:ph type="title"/>
          </p:nvPr>
        </p:nvSpPr>
        <p:spPr>
          <a:xfrm>
            <a:off x="463061" y="843133"/>
            <a:ext cx="10102235" cy="1026942"/>
          </a:xfrm>
        </p:spPr>
        <p:txBody>
          <a:bodyPr>
            <a:normAutofit fontScale="90000"/>
          </a:bodyPr>
          <a:lstStyle/>
          <a:p>
            <a:pPr algn="ctr">
              <a:spcBef>
                <a:spcPts val="1000"/>
              </a:spcBef>
            </a:pPr>
            <a:r>
              <a:rPr lang="fi-FI" sz="4000" dirty="0"/>
              <a:t>17 § Lisä- ja ylityökorvausten määräytyminen keskeytyneessä työjaksossa tai -viikolla</a:t>
            </a:r>
          </a:p>
          <a:p>
            <a:endParaRPr lang="fi-FI" dirty="0"/>
          </a:p>
        </p:txBody>
      </p:sp>
      <p:sp>
        <p:nvSpPr>
          <p:cNvPr id="3" name="Sisällön paikkamerkki 2">
            <a:extLst>
              <a:ext uri="{FF2B5EF4-FFF2-40B4-BE49-F238E27FC236}">
                <a16:creationId xmlns:a16="http://schemas.microsoft.com/office/drawing/2014/main" id="{777CF2E5-24F8-37CC-1D0F-0F46A8BDCB72}"/>
              </a:ext>
            </a:extLst>
          </p:cNvPr>
          <p:cNvSpPr>
            <a:spLocks noGrp="1"/>
          </p:cNvSpPr>
          <p:nvPr>
            <p:ph idx="1"/>
          </p:nvPr>
        </p:nvSpPr>
        <p:spPr>
          <a:xfrm>
            <a:off x="463061" y="2005012"/>
            <a:ext cx="10102235" cy="4257962"/>
          </a:xfrm>
        </p:spPr>
        <p:txBody>
          <a:bodyPr vert="horz" lIns="91440" tIns="45720" rIns="91440" bIns="45720" rtlCol="0" anchor="t">
            <a:normAutofit/>
          </a:bodyPr>
          <a:lstStyle/>
          <a:p>
            <a:pPr algn="just"/>
            <a:r>
              <a:rPr lang="fi-FI" dirty="0">
                <a:latin typeface="PT Sans"/>
              </a:rPr>
              <a:t>Mikäli 1 momentissa mainittu keskeytys johtuu virkamiehen sairaudesta ja se ei ole ollut tiedossa ennen työjakson alkua (yllättävä keskeytys) tai valtion yleisen virka ja työehtosopimuksen 29 §:n mukaisesta </a:t>
            </a:r>
            <a:r>
              <a:rPr lang="fi-FI" dirty="0">
                <a:solidFill>
                  <a:schemeClr val="accent2">
                    <a:lumMod val="75000"/>
                  </a:schemeClr>
                </a:solidFill>
                <a:latin typeface="PT Sans"/>
              </a:rPr>
              <a:t>tilapäisestä hoitovapaasta</a:t>
            </a:r>
            <a:r>
              <a:rPr lang="fi-FI" dirty="0">
                <a:latin typeface="PT Sans"/>
              </a:rPr>
              <a:t>, ei lisä- ja ylityökorvausta laskettaessa sovelleta suhteellisten työtuntinormien taulukoita tämän kolmen viikon jakson ajalta. </a:t>
            </a:r>
          </a:p>
          <a:p>
            <a:pPr algn="just"/>
            <a:r>
              <a:rPr lang="fi-FI" dirty="0">
                <a:latin typeface="PT Sans"/>
              </a:rPr>
              <a:t>Keskeytyksen ajalta otetaan tällöin huomioon lisä- ja ylityökorvausta laskettaessa työssäoloajan veroiseksi ajaksi vahvistetun työvuoroluettelon mukainen aika.</a:t>
            </a:r>
            <a:endParaRPr lang="fi-FI" dirty="0"/>
          </a:p>
          <a:p>
            <a:pPr marL="0" indent="0" algn="just">
              <a:buNone/>
            </a:pPr>
            <a:endParaRPr lang="fi-FI" i="1" dirty="0"/>
          </a:p>
          <a:p>
            <a:pPr marL="0" indent="0">
              <a:buNone/>
            </a:pPr>
            <a:endParaRPr lang="fi-FI" dirty="0"/>
          </a:p>
          <a:p>
            <a:endParaRPr lang="fi-FI" i="1" dirty="0"/>
          </a:p>
          <a:p>
            <a:pPr algn="just"/>
            <a:endParaRPr lang="fi-FI" dirty="0"/>
          </a:p>
          <a:p>
            <a:endParaRPr lang="fi-FI" dirty="0"/>
          </a:p>
        </p:txBody>
      </p:sp>
      <p:sp>
        <p:nvSpPr>
          <p:cNvPr id="4" name="Päivämäärän paikkamerkki 3">
            <a:extLst>
              <a:ext uri="{FF2B5EF4-FFF2-40B4-BE49-F238E27FC236}">
                <a16:creationId xmlns:a16="http://schemas.microsoft.com/office/drawing/2014/main" id="{BC98E212-3865-795B-229B-004A9FACF0AB}"/>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2AF73361-5206-7B3A-C5DB-E855978AEEBE}"/>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133489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724F73-D2A7-BB5B-47AD-B898D93CC434}"/>
              </a:ext>
            </a:extLst>
          </p:cNvPr>
          <p:cNvSpPr>
            <a:spLocks noGrp="1"/>
          </p:cNvSpPr>
          <p:nvPr>
            <p:ph type="title"/>
          </p:nvPr>
        </p:nvSpPr>
        <p:spPr/>
        <p:txBody>
          <a:bodyPr>
            <a:noAutofit/>
          </a:bodyPr>
          <a:lstStyle/>
          <a:p>
            <a:pPr algn="ctr"/>
            <a:r>
              <a:rPr lang="fi-FI" sz="3600" dirty="0"/>
              <a:t>17 § Lisä- ja ylityökorvausten määräytyminen keskeytyneessä työjaksossa tai -viikolla</a:t>
            </a:r>
          </a:p>
        </p:txBody>
      </p:sp>
      <p:sp>
        <p:nvSpPr>
          <p:cNvPr id="3" name="Sisällön paikkamerkki 2">
            <a:extLst>
              <a:ext uri="{FF2B5EF4-FFF2-40B4-BE49-F238E27FC236}">
                <a16:creationId xmlns:a16="http://schemas.microsoft.com/office/drawing/2014/main" id="{46C4F4D7-7B0F-1B76-C484-CDE8F857CAE0}"/>
              </a:ext>
            </a:extLst>
          </p:cNvPr>
          <p:cNvSpPr>
            <a:spLocks noGrp="1"/>
          </p:cNvSpPr>
          <p:nvPr>
            <p:ph idx="1"/>
          </p:nvPr>
        </p:nvSpPr>
        <p:spPr/>
        <p:txBody>
          <a:bodyPr>
            <a:normAutofit fontScale="92500" lnSpcReduction="20000"/>
          </a:bodyPr>
          <a:lstStyle/>
          <a:p>
            <a:pPr algn="just"/>
            <a:r>
              <a:rPr lang="fi-FI" i="1" dirty="0">
                <a:latin typeface="PT Sans"/>
              </a:rPr>
              <a:t>Soveltamisohje:</a:t>
            </a:r>
            <a:endParaRPr lang="fi-FI" dirty="0">
              <a:latin typeface="PT Sans"/>
            </a:endParaRPr>
          </a:p>
          <a:p>
            <a:pPr algn="just"/>
            <a:r>
              <a:rPr lang="fi-FI" dirty="0">
                <a:latin typeface="PT Sans"/>
              </a:rPr>
              <a:t>Virkamiehen sairaudesta johtuvalla yllättävällä keskeytyksellä tarkoitetaan tilannetta, jossa virkamies äkillisen ja ennalta arvaamattoman sairauden, tapaturman tai työtapaturman vuoksi yllättäen sairastuu työjakson aikana. </a:t>
            </a:r>
          </a:p>
          <a:p>
            <a:pPr algn="just"/>
            <a:r>
              <a:rPr lang="fi-FI" dirty="0">
                <a:solidFill>
                  <a:schemeClr val="accent2">
                    <a:lumMod val="75000"/>
                  </a:schemeClr>
                </a:solidFill>
                <a:latin typeface="PT Sans"/>
              </a:rPr>
              <a:t>Yllättävän keskeytyksen tapahtuessa työjakson viimeisenä työpäivänä ja työvuoroluetteloon tälle päivälle merkityn työvuoron jatkuessa keskeytyksettä seuraavan jakson ensimmäiselle kalenteripäivälle, otetaan huomioon lisä- ja ylityökorvausta laskettaessa tällöin koko työvuoron aika sen suunniteltuun päättymiseen saakka.</a:t>
            </a:r>
            <a:endParaRPr lang="en-US" dirty="0">
              <a:solidFill>
                <a:schemeClr val="accent2">
                  <a:lumMod val="75000"/>
                </a:schemeClr>
              </a:solidFill>
              <a:latin typeface="PT Sans"/>
            </a:endParaRPr>
          </a:p>
          <a:p>
            <a:endParaRPr lang="fi-FI" dirty="0"/>
          </a:p>
        </p:txBody>
      </p:sp>
      <p:sp>
        <p:nvSpPr>
          <p:cNvPr id="4" name="Päivämäärän paikkamerkki 3">
            <a:extLst>
              <a:ext uri="{FF2B5EF4-FFF2-40B4-BE49-F238E27FC236}">
                <a16:creationId xmlns:a16="http://schemas.microsoft.com/office/drawing/2014/main" id="{8BE0ACF9-CB96-861B-0005-B6793903DF48}"/>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BBE1CC89-6905-8EA1-5BC6-56DF6E9F06C6}"/>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390729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873BF0-A92E-32DF-54F4-82C8840306CF}"/>
              </a:ext>
            </a:extLst>
          </p:cNvPr>
          <p:cNvSpPr>
            <a:spLocks noGrp="1"/>
          </p:cNvSpPr>
          <p:nvPr>
            <p:ph type="title"/>
          </p:nvPr>
        </p:nvSpPr>
        <p:spPr/>
        <p:txBody>
          <a:bodyPr/>
          <a:lstStyle/>
          <a:p>
            <a:r>
              <a:rPr lang="fi-FI" dirty="0">
                <a:latin typeface="Righteous"/>
              </a:rPr>
              <a:t>22 § Lauantaityökorvaus</a:t>
            </a:r>
          </a:p>
        </p:txBody>
      </p:sp>
      <p:sp>
        <p:nvSpPr>
          <p:cNvPr id="3" name="Sisällön paikkamerkki 2">
            <a:extLst>
              <a:ext uri="{FF2B5EF4-FFF2-40B4-BE49-F238E27FC236}">
                <a16:creationId xmlns:a16="http://schemas.microsoft.com/office/drawing/2014/main" id="{5D25B9BF-BFCF-7099-AD77-4BACC73E39FA}"/>
              </a:ext>
            </a:extLst>
          </p:cNvPr>
          <p:cNvSpPr>
            <a:spLocks noGrp="1"/>
          </p:cNvSpPr>
          <p:nvPr>
            <p:ph idx="1"/>
          </p:nvPr>
        </p:nvSpPr>
        <p:spPr>
          <a:xfrm>
            <a:off x="463061" y="1572526"/>
            <a:ext cx="10102235" cy="3949043"/>
          </a:xfrm>
        </p:spPr>
        <p:txBody>
          <a:bodyPr vert="horz" lIns="91440" tIns="45720" rIns="91440" bIns="45720" rtlCol="0" anchor="t">
            <a:normAutofit/>
          </a:bodyPr>
          <a:lstStyle/>
          <a:p>
            <a:pPr marL="0" indent="0" algn="ctr">
              <a:buNone/>
            </a:pPr>
            <a:endParaRPr lang="fi-FI" b="1" dirty="0"/>
          </a:p>
          <a:p>
            <a:pPr algn="just"/>
            <a:r>
              <a:rPr lang="fi-FI" dirty="0">
                <a:latin typeface="PT Sans"/>
              </a:rPr>
              <a:t>Lauantaityökorvausta ei makseta ajalta, jolta maksetaan sunnuntaityö- tai aattopäivänkorvausta. </a:t>
            </a:r>
          </a:p>
          <a:p>
            <a:pPr algn="just"/>
            <a:r>
              <a:rPr lang="fi-FI" dirty="0">
                <a:latin typeface="PT Sans"/>
              </a:rPr>
              <a:t>Virasto- ja viikkotyössä lauantaityökorvausta ei makseta sanotuille ajoille sijoittuvilta lisä- tai ylityön tunneilta.</a:t>
            </a:r>
          </a:p>
          <a:p>
            <a:pPr marL="0" indent="0">
              <a:buNone/>
            </a:pPr>
            <a:endParaRPr lang="fi-FI" dirty="0"/>
          </a:p>
        </p:txBody>
      </p:sp>
      <p:sp>
        <p:nvSpPr>
          <p:cNvPr id="4" name="Päivämäärän paikkamerkki 3">
            <a:extLst>
              <a:ext uri="{FF2B5EF4-FFF2-40B4-BE49-F238E27FC236}">
                <a16:creationId xmlns:a16="http://schemas.microsoft.com/office/drawing/2014/main" id="{5AF41D55-BAAB-1CE4-30F1-8F9F4DCFD513}"/>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27EEBAFC-18A9-42FB-BD77-7B136100FF81}"/>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760121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39BD19-994C-DED5-4116-C576235DC83E}"/>
              </a:ext>
            </a:extLst>
          </p:cNvPr>
          <p:cNvSpPr>
            <a:spLocks noGrp="1"/>
          </p:cNvSpPr>
          <p:nvPr>
            <p:ph type="title"/>
          </p:nvPr>
        </p:nvSpPr>
        <p:spPr/>
        <p:txBody>
          <a:bodyPr vert="horz" lIns="91440" tIns="45720" rIns="91440" bIns="45720" rtlCol="0" anchor="ctr">
            <a:noAutofit/>
          </a:bodyPr>
          <a:lstStyle/>
          <a:p>
            <a:pPr algn="ctr">
              <a:spcBef>
                <a:spcPts val="1000"/>
              </a:spcBef>
            </a:pPr>
            <a:endParaRPr lang="fi-FI" sz="3600" b="1" dirty="0">
              <a:latin typeface="Righteous"/>
            </a:endParaRPr>
          </a:p>
          <a:p>
            <a:pPr algn="ctr">
              <a:spcBef>
                <a:spcPts val="1000"/>
              </a:spcBef>
            </a:pPr>
            <a:r>
              <a:rPr lang="fi-FI" sz="3600" b="1" dirty="0">
                <a:latin typeface="Righteous"/>
              </a:rPr>
              <a:t> </a:t>
            </a:r>
            <a:r>
              <a:rPr lang="fi-FI" sz="3600" dirty="0">
                <a:latin typeface="Righteous"/>
              </a:rPr>
              <a:t>25 § Korvaus hälytysluonteisesta työstä viikko- ja jaksotyössä sekä sen sopiminen virastotyöhön</a:t>
            </a:r>
          </a:p>
          <a:p>
            <a:endParaRPr lang="fi-FI" dirty="0"/>
          </a:p>
        </p:txBody>
      </p:sp>
      <p:sp>
        <p:nvSpPr>
          <p:cNvPr id="3" name="Sisällön paikkamerkki 2">
            <a:extLst>
              <a:ext uri="{FF2B5EF4-FFF2-40B4-BE49-F238E27FC236}">
                <a16:creationId xmlns:a16="http://schemas.microsoft.com/office/drawing/2014/main" id="{1E8FA818-8E38-4A3B-F7E3-20A777B53EB3}"/>
              </a:ext>
            </a:extLst>
          </p:cNvPr>
          <p:cNvSpPr>
            <a:spLocks noGrp="1"/>
          </p:cNvSpPr>
          <p:nvPr>
            <p:ph idx="1"/>
          </p:nvPr>
        </p:nvSpPr>
        <p:spPr/>
        <p:txBody>
          <a:bodyPr vert="horz" lIns="91440" tIns="45720" rIns="91440" bIns="45720" rtlCol="0" anchor="t">
            <a:normAutofit/>
          </a:bodyPr>
          <a:lstStyle/>
          <a:p>
            <a:pPr algn="just"/>
            <a:endParaRPr lang="fi-FI" dirty="0"/>
          </a:p>
          <a:p>
            <a:pPr algn="just"/>
            <a:r>
              <a:rPr lang="fi-FI" dirty="0">
                <a:latin typeface="PT Sans"/>
              </a:rPr>
              <a:t>Virkamiehelle maksetaan korvauksena hälytysluonteiseen työhön kutsumisesta ja saapumisesta aiheutuvasta häiriöstä viikko- ja jaksotyössä 70 euron määräinen hälytysraha.</a:t>
            </a:r>
            <a:endParaRPr lang="en-US" dirty="0">
              <a:latin typeface="PT Sans"/>
            </a:endParaRPr>
          </a:p>
          <a:p>
            <a:endParaRPr lang="fi-FI" dirty="0"/>
          </a:p>
        </p:txBody>
      </p:sp>
      <p:sp>
        <p:nvSpPr>
          <p:cNvPr id="4" name="Päivämäärän paikkamerkki 3">
            <a:extLst>
              <a:ext uri="{FF2B5EF4-FFF2-40B4-BE49-F238E27FC236}">
                <a16:creationId xmlns:a16="http://schemas.microsoft.com/office/drawing/2014/main" id="{D55168AD-2206-1E2C-EA99-0BEB92CF76C4}"/>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46EF2F43-E4D0-7FBB-A330-9A289C939734}"/>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628182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6726469-2858-BD3F-0195-9CB4B3CE046F}"/>
              </a:ext>
            </a:extLst>
          </p:cNvPr>
          <p:cNvSpPr>
            <a:spLocks noGrp="1"/>
          </p:cNvSpPr>
          <p:nvPr>
            <p:ph type="title"/>
          </p:nvPr>
        </p:nvSpPr>
        <p:spPr/>
        <p:txBody>
          <a:bodyPr/>
          <a:lstStyle/>
          <a:p>
            <a:pPr algn="ctr"/>
            <a:r>
              <a:rPr lang="fi-FI" dirty="0">
                <a:latin typeface="Righteous"/>
              </a:rPr>
              <a:t>VALTION VIRKA- JA TYÖEHTOSOPIMUS VUOSILOMISTA</a:t>
            </a:r>
          </a:p>
          <a:p>
            <a:endParaRPr lang="fi-FI" dirty="0"/>
          </a:p>
        </p:txBody>
      </p:sp>
      <p:sp>
        <p:nvSpPr>
          <p:cNvPr id="3" name="Sisällön paikkamerkki 2">
            <a:extLst>
              <a:ext uri="{FF2B5EF4-FFF2-40B4-BE49-F238E27FC236}">
                <a16:creationId xmlns:a16="http://schemas.microsoft.com/office/drawing/2014/main" id="{983AFEA0-B835-2BEB-90C1-C61E858B254B}"/>
              </a:ext>
            </a:extLst>
          </p:cNvPr>
          <p:cNvSpPr>
            <a:spLocks noGrp="1"/>
          </p:cNvSpPr>
          <p:nvPr>
            <p:ph idx="1"/>
          </p:nvPr>
        </p:nvSpPr>
        <p:spPr/>
        <p:txBody>
          <a:bodyPr vert="horz" lIns="91440" tIns="45720" rIns="91440" bIns="45720" rtlCol="0" anchor="t">
            <a:normAutofit/>
          </a:bodyPr>
          <a:lstStyle/>
          <a:p>
            <a:pPr marL="0" indent="0" algn="ctr">
              <a:buNone/>
            </a:pPr>
            <a:r>
              <a:rPr lang="fi-FI" b="1" dirty="0">
                <a:latin typeface="PT Sans"/>
              </a:rPr>
              <a:t>5 § Virassa- ja työssäolopäivien veroiset päivät</a:t>
            </a:r>
            <a:endParaRPr lang="fi-FI" dirty="0">
              <a:latin typeface="PT Sans"/>
            </a:endParaRPr>
          </a:p>
          <a:p>
            <a:pPr algn="just"/>
            <a:r>
              <a:rPr lang="fi-FI" dirty="0">
                <a:latin typeface="PT Sans"/>
              </a:rPr>
              <a:t>3) Kuntoutuksen takia siltä osin kuin sen ajalta on maksettu palkkaa. Mikäli virkamiehelle tai työntekijälle on maksettu kuntoutusrahaa uudelleen kouluttautumisen johdosta, tällöin työssäolon veroiseksi ajaksi luetaan enintään 75 työpäivää yhdenjaksoista kuntoutusjaksoa kohden. </a:t>
            </a:r>
          </a:p>
          <a:p>
            <a:pPr algn="just"/>
            <a:r>
              <a:rPr lang="fi-FI" dirty="0">
                <a:latin typeface="PT Sans"/>
              </a:rPr>
              <a:t>Virkamiehen tai työntekijän on kuntoutuksen jälkeen välittömästi palattava valtion palvelukseen.</a:t>
            </a:r>
          </a:p>
          <a:p>
            <a:pPr algn="just"/>
            <a:endParaRPr lang="fi-FI" dirty="0"/>
          </a:p>
          <a:p>
            <a:endParaRPr lang="fi-FI" dirty="0"/>
          </a:p>
        </p:txBody>
      </p:sp>
      <p:sp>
        <p:nvSpPr>
          <p:cNvPr id="4" name="Päivämäärän paikkamerkki 3">
            <a:extLst>
              <a:ext uri="{FF2B5EF4-FFF2-40B4-BE49-F238E27FC236}">
                <a16:creationId xmlns:a16="http://schemas.microsoft.com/office/drawing/2014/main" id="{EE46D979-E7C9-9559-1DCC-24686EC631C5}"/>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4E94FAF-0AD1-1F5C-F1EE-87B2C61591D3}"/>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12255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7E1B2C-E6A2-4B14-8B1F-11E95C60B1D1}"/>
              </a:ext>
            </a:extLst>
          </p:cNvPr>
          <p:cNvSpPr>
            <a:spLocks noGrp="1"/>
          </p:cNvSpPr>
          <p:nvPr>
            <p:ph type="title"/>
          </p:nvPr>
        </p:nvSpPr>
        <p:spPr/>
        <p:txBody>
          <a:bodyPr>
            <a:normAutofit/>
          </a:bodyPr>
          <a:lstStyle/>
          <a:p>
            <a:pPr algn="ctr"/>
            <a:r>
              <a:rPr lang="fi-FI" sz="3600" dirty="0">
                <a:latin typeface="Righteous"/>
              </a:rPr>
              <a:t>10 § Vuosiloman antamista koskevasta menettelystä virastossa</a:t>
            </a:r>
          </a:p>
        </p:txBody>
      </p:sp>
      <p:sp>
        <p:nvSpPr>
          <p:cNvPr id="3" name="Sisällön paikkamerkki 2">
            <a:extLst>
              <a:ext uri="{FF2B5EF4-FFF2-40B4-BE49-F238E27FC236}">
                <a16:creationId xmlns:a16="http://schemas.microsoft.com/office/drawing/2014/main" id="{EEB1E65D-619B-FD68-FCB4-32E2F73BF544}"/>
              </a:ext>
            </a:extLst>
          </p:cNvPr>
          <p:cNvSpPr>
            <a:spLocks noGrp="1"/>
          </p:cNvSpPr>
          <p:nvPr>
            <p:ph idx="1"/>
          </p:nvPr>
        </p:nvSpPr>
        <p:spPr/>
        <p:txBody>
          <a:bodyPr vert="horz" lIns="91440" tIns="45720" rIns="91440" bIns="45720" rtlCol="0" anchor="t">
            <a:normAutofit/>
          </a:bodyPr>
          <a:lstStyle/>
          <a:p>
            <a:pPr algn="just"/>
            <a:r>
              <a:rPr lang="fi-FI" dirty="0">
                <a:latin typeface="PT Sans"/>
              </a:rPr>
              <a:t>Virkamiehen vuosiloma voidaan viraston päätöksellä siirtää ja keskeyttää, mikäli siirtäminen tai keskeyttäminen on julkisen vallan käyttöön liittyvistä painavista syistä tarpeen taikka välttämätöntä julkisyhteisön laissa säädettyjen terveyteen tai turvallisuuteen liittyvien tehtävien hoitamiseksi. </a:t>
            </a:r>
            <a:endParaRPr lang="fi-FI" dirty="0"/>
          </a:p>
          <a:p>
            <a:pPr algn="just"/>
            <a:r>
              <a:rPr lang="fi-FI" dirty="0">
                <a:latin typeface="PT Sans"/>
              </a:rPr>
              <a:t>Vuosiloman keskeyttämisestä tai siirtämisestä on ilmoitettava viimeistään </a:t>
            </a:r>
            <a:r>
              <a:rPr lang="fi-FI" b="1" dirty="0">
                <a:latin typeface="PT Sans"/>
              </a:rPr>
              <a:t>3 päivää </a:t>
            </a:r>
            <a:r>
              <a:rPr lang="fi-FI" dirty="0">
                <a:latin typeface="PT Sans"/>
              </a:rPr>
              <a:t>ennen vuosiloman keskeyttämistä tai loman alkamista.</a:t>
            </a:r>
            <a:endParaRPr lang="fi-FI" dirty="0"/>
          </a:p>
          <a:p>
            <a:endParaRPr lang="fi-FI" dirty="0"/>
          </a:p>
        </p:txBody>
      </p:sp>
      <p:sp>
        <p:nvSpPr>
          <p:cNvPr id="4" name="Päivämäärän paikkamerkki 3">
            <a:extLst>
              <a:ext uri="{FF2B5EF4-FFF2-40B4-BE49-F238E27FC236}">
                <a16:creationId xmlns:a16="http://schemas.microsoft.com/office/drawing/2014/main" id="{9D095427-AC50-0CB2-5650-9E778E1F454F}"/>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7474C0AE-0C34-AB93-B3AC-518943BB7963}"/>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829583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8B43B89-53B1-9EC7-2B31-3C0C1798CE16}"/>
              </a:ext>
            </a:extLst>
          </p:cNvPr>
          <p:cNvSpPr>
            <a:spLocks noGrp="1"/>
          </p:cNvSpPr>
          <p:nvPr>
            <p:ph type="title"/>
          </p:nvPr>
        </p:nvSpPr>
        <p:spPr/>
        <p:txBody>
          <a:bodyPr/>
          <a:lstStyle/>
          <a:p>
            <a:r>
              <a:rPr lang="fi-FI" b="1">
                <a:latin typeface="Righteous"/>
              </a:rPr>
              <a:t>Yleiskorotukset</a:t>
            </a:r>
            <a:endParaRPr lang="fi-FI">
              <a:latin typeface="Righteous"/>
            </a:endParaRPr>
          </a:p>
        </p:txBody>
      </p:sp>
      <p:sp>
        <p:nvSpPr>
          <p:cNvPr id="3" name="Sisällön paikkamerkki 2">
            <a:extLst>
              <a:ext uri="{FF2B5EF4-FFF2-40B4-BE49-F238E27FC236}">
                <a16:creationId xmlns:a16="http://schemas.microsoft.com/office/drawing/2014/main" id="{E381F342-5526-7EF4-DEB3-3585195B4DD3}"/>
              </a:ext>
            </a:extLst>
          </p:cNvPr>
          <p:cNvSpPr>
            <a:spLocks noGrp="1"/>
          </p:cNvSpPr>
          <p:nvPr>
            <p:ph idx="1"/>
          </p:nvPr>
        </p:nvSpPr>
        <p:spPr/>
        <p:txBody>
          <a:bodyPr vert="horz" lIns="91440" tIns="45720" rIns="91440" bIns="45720" rtlCol="0" anchor="t">
            <a:normAutofit fontScale="92500" lnSpcReduction="10000"/>
          </a:bodyPr>
          <a:lstStyle/>
          <a:p>
            <a:pPr algn="ctr">
              <a:buNone/>
            </a:pPr>
            <a:endParaRPr lang="fi-FI"/>
          </a:p>
          <a:p>
            <a:pPr marL="457200" indent="-457200" algn="just"/>
            <a:r>
              <a:rPr lang="fi-FI" dirty="0">
                <a:latin typeface="PT Sans"/>
              </a:rPr>
              <a:t>Palkkoja korotetaan </a:t>
            </a:r>
            <a:r>
              <a:rPr lang="fi-FI" b="1" dirty="0">
                <a:latin typeface="PT Sans"/>
              </a:rPr>
              <a:t>1.5.2023</a:t>
            </a:r>
            <a:r>
              <a:rPr lang="fi-FI" dirty="0">
                <a:latin typeface="PT Sans"/>
              </a:rPr>
              <a:t> lukien yleiskorotuksella, jonka suuruus on </a:t>
            </a:r>
            <a:r>
              <a:rPr lang="fi-FI" b="1" dirty="0">
                <a:latin typeface="PT Sans"/>
              </a:rPr>
              <a:t>3,50 prosenttia</a:t>
            </a:r>
            <a:r>
              <a:rPr lang="fi-FI" dirty="0">
                <a:latin typeface="PT Sans"/>
              </a:rPr>
              <a:t> ja </a:t>
            </a:r>
            <a:r>
              <a:rPr lang="fi-FI" b="1" dirty="0">
                <a:latin typeface="PT Sans"/>
              </a:rPr>
              <a:t>1.3.2024</a:t>
            </a:r>
            <a:r>
              <a:rPr lang="fi-FI" dirty="0">
                <a:latin typeface="PT Sans"/>
              </a:rPr>
              <a:t> lukien yleiskorotuksella, jonka suuruus on </a:t>
            </a:r>
            <a:r>
              <a:rPr lang="fi-FI" b="1" dirty="0">
                <a:latin typeface="PT Sans"/>
              </a:rPr>
              <a:t>2,00 prosenttia</a:t>
            </a:r>
            <a:r>
              <a:rPr lang="fi-FI" dirty="0">
                <a:latin typeface="PT Sans"/>
              </a:rPr>
              <a:t>.</a:t>
            </a:r>
          </a:p>
          <a:p>
            <a:pPr algn="just">
              <a:buNone/>
            </a:pPr>
            <a:endParaRPr lang="fi-FI"/>
          </a:p>
          <a:p>
            <a:pPr marL="457200" indent="-457200"/>
            <a:r>
              <a:rPr lang="fi-FI" dirty="0">
                <a:latin typeface="PT Sans"/>
              </a:rPr>
              <a:t>Tehtäväkohtaisten palkanosien (vast.) taulukoita ja vastaavia sekä henkilökohtaisia palkanosia, kokemusosia ja muita suhteessa taulukkopalkkaukseen määräytyviä palkanosia tarkistetaan 5 §:n mukaisesti määräytyvää yleiskorotusta vastaavasti.</a:t>
            </a:r>
          </a:p>
          <a:p>
            <a:pPr marL="0" indent="0">
              <a:buNone/>
            </a:pPr>
            <a:endParaRPr lang="fi-FI"/>
          </a:p>
        </p:txBody>
      </p:sp>
      <p:sp>
        <p:nvSpPr>
          <p:cNvPr id="4" name="Päivämäärän paikkamerkki 3">
            <a:extLst>
              <a:ext uri="{FF2B5EF4-FFF2-40B4-BE49-F238E27FC236}">
                <a16:creationId xmlns:a16="http://schemas.microsoft.com/office/drawing/2014/main" id="{6B6BBC45-2BF0-FDCD-C9C9-3975301021B4}"/>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F5EE9602-CCB7-077A-6919-7E2ACF706612}"/>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9429703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0F49B5D-D673-3339-6D43-3C4A164683F4}"/>
              </a:ext>
            </a:extLst>
          </p:cNvPr>
          <p:cNvSpPr>
            <a:spLocks noGrp="1"/>
          </p:cNvSpPr>
          <p:nvPr>
            <p:ph type="title"/>
          </p:nvPr>
        </p:nvSpPr>
        <p:spPr/>
        <p:txBody>
          <a:bodyPr>
            <a:normAutofit/>
          </a:bodyPr>
          <a:lstStyle/>
          <a:p>
            <a:r>
              <a:rPr lang="fi-FI" sz="3600" dirty="0">
                <a:latin typeface="Righteous"/>
              </a:rPr>
              <a:t>17 § Kuukausipalkkaisten vuosiloma-palkka</a:t>
            </a:r>
          </a:p>
        </p:txBody>
      </p:sp>
      <p:sp>
        <p:nvSpPr>
          <p:cNvPr id="3" name="Sisällön paikkamerkki 2">
            <a:extLst>
              <a:ext uri="{FF2B5EF4-FFF2-40B4-BE49-F238E27FC236}">
                <a16:creationId xmlns:a16="http://schemas.microsoft.com/office/drawing/2014/main" id="{55A60D70-5D14-4656-77C1-CA2742B496B2}"/>
              </a:ext>
            </a:extLst>
          </p:cNvPr>
          <p:cNvSpPr>
            <a:spLocks noGrp="1"/>
          </p:cNvSpPr>
          <p:nvPr>
            <p:ph idx="1"/>
          </p:nvPr>
        </p:nvSpPr>
        <p:spPr>
          <a:xfrm>
            <a:off x="463061" y="2005012"/>
            <a:ext cx="10102235" cy="4185881"/>
          </a:xfrm>
        </p:spPr>
        <p:txBody>
          <a:bodyPr vert="horz" lIns="91440" tIns="45720" rIns="91440" bIns="45720" rtlCol="0" anchor="t">
            <a:normAutofit/>
          </a:bodyPr>
          <a:lstStyle/>
          <a:p>
            <a:pPr algn="just"/>
            <a:r>
              <a:rPr lang="fi-FI" sz="2400" dirty="0">
                <a:latin typeface="PT Sans"/>
              </a:rPr>
              <a:t>Mikäli virkamiehen tai työntekijän vuosilomapalkka määräytyy 2 momentin mukaan ja hän pitää vuosilomaa kalenteriviikolla, jolla on arkipäiväksi osuva kirkollinen juhlapäivä, jouluaatto, juhannusaatto, itsenäisyyspäivä tai vapunpäivä, maksetaan hänelle lisäksi vuosilomapalkan täydennyksenä näiltä päiviltä hänen tavanomainen loman pitoajankohdan kuukausipalkan mukaan määräytyvä kalenteripäivän palkka.</a:t>
            </a:r>
            <a:endParaRPr lang="fi-FI" sz="2400" dirty="0"/>
          </a:p>
          <a:p>
            <a:pPr algn="just"/>
            <a:r>
              <a:rPr lang="fi-FI" sz="2400" i="1" dirty="0">
                <a:latin typeface="PT Sans"/>
              </a:rPr>
              <a:t>Soveltamisohje: </a:t>
            </a:r>
            <a:r>
              <a:rPr lang="fi-FI" sz="2400" dirty="0">
                <a:latin typeface="PT Sans"/>
              </a:rPr>
              <a:t>Päiväpalkka maksetaan vain niissä tilanteissa, joissa virkamies on anonut ja pitää vuosilomaa täyden kalenteriviikon maanantaista sunnuntaihin. Vuosilomapalkan täydennys voidaan maksaa viimeistään vuosiloman pitoajankohtaa seuraavan kalenterikuukauden viimeisenä päivänä.</a:t>
            </a:r>
          </a:p>
          <a:p>
            <a:pPr algn="just"/>
            <a:endParaRPr lang="fi-FI" sz="2400" dirty="0">
              <a:solidFill>
                <a:schemeClr val="accent2">
                  <a:lumMod val="75000"/>
                </a:schemeClr>
              </a:solidFill>
              <a:latin typeface="PT Sans"/>
            </a:endParaRPr>
          </a:p>
          <a:p>
            <a:pPr algn="just"/>
            <a:endParaRPr lang="fi-FI" dirty="0">
              <a:latin typeface="PT Sans"/>
            </a:endParaRPr>
          </a:p>
          <a:p>
            <a:endParaRPr lang="fi-FI" dirty="0"/>
          </a:p>
        </p:txBody>
      </p:sp>
      <p:sp>
        <p:nvSpPr>
          <p:cNvPr id="4" name="Päivämäärän paikkamerkki 3">
            <a:extLst>
              <a:ext uri="{FF2B5EF4-FFF2-40B4-BE49-F238E27FC236}">
                <a16:creationId xmlns:a16="http://schemas.microsoft.com/office/drawing/2014/main" id="{F0032DD5-CFE8-F93D-E648-CF3DAA5CA137}"/>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186B9A72-CFD0-2893-FD7C-66448F88B798}"/>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2068457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8C263C-8B01-7341-7ED5-A7AE86324EFE}"/>
              </a:ext>
            </a:extLst>
          </p:cNvPr>
          <p:cNvSpPr>
            <a:spLocks noGrp="1"/>
          </p:cNvSpPr>
          <p:nvPr>
            <p:ph type="title"/>
          </p:nvPr>
        </p:nvSpPr>
        <p:spPr/>
        <p:txBody>
          <a:bodyPr>
            <a:normAutofit fontScale="90000"/>
          </a:bodyPr>
          <a:lstStyle/>
          <a:p>
            <a:pPr algn="ctr"/>
            <a:br>
              <a:rPr lang="fi-FI" sz="3600" b="1" dirty="0">
                <a:latin typeface="Righteous"/>
              </a:rPr>
            </a:br>
            <a:r>
              <a:rPr lang="fi-FI" sz="3100" dirty="0">
                <a:latin typeface="Righteous"/>
              </a:rPr>
              <a:t>VALTION VIRKA- JA TYÖEHTOSOPIMUS MATKAKUSTANNUSTEN</a:t>
            </a:r>
          </a:p>
          <a:p>
            <a:pPr algn="ctr"/>
            <a:r>
              <a:rPr lang="fi-FI" sz="3100" dirty="0">
                <a:latin typeface="Righteous"/>
              </a:rPr>
              <a:t> KORVAAMISESTA </a:t>
            </a:r>
            <a:endParaRPr lang="fi-FI" sz="3100" dirty="0"/>
          </a:p>
          <a:p>
            <a:endParaRPr lang="fi-FI" dirty="0"/>
          </a:p>
        </p:txBody>
      </p:sp>
      <p:sp>
        <p:nvSpPr>
          <p:cNvPr id="3" name="Sisällön paikkamerkki 2">
            <a:extLst>
              <a:ext uri="{FF2B5EF4-FFF2-40B4-BE49-F238E27FC236}">
                <a16:creationId xmlns:a16="http://schemas.microsoft.com/office/drawing/2014/main" id="{3CC7D9E8-4708-434C-50EA-6AA584A88833}"/>
              </a:ext>
            </a:extLst>
          </p:cNvPr>
          <p:cNvSpPr>
            <a:spLocks noGrp="1"/>
          </p:cNvSpPr>
          <p:nvPr>
            <p:ph idx="1"/>
          </p:nvPr>
        </p:nvSpPr>
        <p:spPr/>
        <p:txBody>
          <a:bodyPr vert="horz" lIns="91440" tIns="45720" rIns="91440" bIns="45720" rtlCol="0" anchor="t">
            <a:normAutofit/>
          </a:bodyPr>
          <a:lstStyle/>
          <a:p>
            <a:pPr marL="0" indent="0" algn="ctr">
              <a:buNone/>
            </a:pPr>
            <a:r>
              <a:rPr lang="fi-FI" b="1" dirty="0">
                <a:latin typeface="PT Sans"/>
              </a:rPr>
              <a:t>19 § Virkamiesten matkapäiväkorvaus</a:t>
            </a:r>
            <a:endParaRPr lang="fi-FI" dirty="0">
              <a:latin typeface="PT Sans"/>
            </a:endParaRPr>
          </a:p>
          <a:p>
            <a:pPr algn="just"/>
            <a:r>
              <a:rPr lang="fi-FI" dirty="0">
                <a:latin typeface="PT Sans"/>
              </a:rPr>
              <a:t>Mikäli virkamies on määrätty matkustamaan ulkomaille arkipäivänä tai työvuoroluettelon mukaisena työpäivänä siten, että yksinomaan matkustamiseen käytetystä ajasta vähintään kolme tuntia sijoittuu kyseisen vuorokauden säännöllisen työajan ulkopuolelle, maksetaan hänelle 55 euron suuruinen matkapäiväkorvaus.</a:t>
            </a:r>
            <a:endParaRPr lang="fi-FI" dirty="0">
              <a:solidFill>
                <a:schemeClr val="accent2">
                  <a:lumMod val="75000"/>
                </a:schemeClr>
              </a:solidFill>
              <a:latin typeface="PT Sans"/>
            </a:endParaRPr>
          </a:p>
          <a:p>
            <a:endParaRPr lang="fi-FI" dirty="0"/>
          </a:p>
        </p:txBody>
      </p:sp>
      <p:sp>
        <p:nvSpPr>
          <p:cNvPr id="4" name="Päivämäärän paikkamerkki 3">
            <a:extLst>
              <a:ext uri="{FF2B5EF4-FFF2-40B4-BE49-F238E27FC236}">
                <a16:creationId xmlns:a16="http://schemas.microsoft.com/office/drawing/2014/main" id="{C82F8B78-21F7-A225-2209-E72AEB6A7C6D}"/>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B0BBD590-CDAF-51BF-CECF-59B8BA8606E8}"/>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664583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F7951D-359B-58AB-37D7-DC684BCDCE03}"/>
              </a:ext>
            </a:extLst>
          </p:cNvPr>
          <p:cNvSpPr>
            <a:spLocks noGrp="1"/>
          </p:cNvSpPr>
          <p:nvPr>
            <p:ph type="title"/>
          </p:nvPr>
        </p:nvSpPr>
        <p:spPr/>
        <p:txBody>
          <a:bodyPr/>
          <a:lstStyle/>
          <a:p>
            <a:r>
              <a:rPr lang="fi-FI" dirty="0">
                <a:latin typeface="Righteous"/>
              </a:rPr>
              <a:t>Virastoerä vuonna 2024</a:t>
            </a:r>
          </a:p>
        </p:txBody>
      </p:sp>
      <p:sp>
        <p:nvSpPr>
          <p:cNvPr id="3" name="Sisällön paikkamerkki 2">
            <a:extLst>
              <a:ext uri="{FF2B5EF4-FFF2-40B4-BE49-F238E27FC236}">
                <a16:creationId xmlns:a16="http://schemas.microsoft.com/office/drawing/2014/main" id="{D62F422B-AF0A-FF88-7D91-F62E69D9F207}"/>
              </a:ext>
            </a:extLst>
          </p:cNvPr>
          <p:cNvSpPr>
            <a:spLocks noGrp="1"/>
          </p:cNvSpPr>
          <p:nvPr>
            <p:ph idx="1"/>
          </p:nvPr>
        </p:nvSpPr>
        <p:spPr/>
        <p:txBody>
          <a:bodyPr vert="horz" lIns="91440" tIns="45720" rIns="91440" bIns="45720" rtlCol="0" anchor="t">
            <a:normAutofit fontScale="77500" lnSpcReduction="20000"/>
          </a:bodyPr>
          <a:lstStyle/>
          <a:p>
            <a:pPr marL="2743200" lvl="3" indent="0" algn="ctr">
              <a:buNone/>
            </a:pPr>
            <a:endParaRPr lang="fi-FI" b="1" dirty="0">
              <a:latin typeface="PT Sans"/>
            </a:endParaRPr>
          </a:p>
          <a:p>
            <a:pPr algn="just"/>
            <a:r>
              <a:rPr lang="fi-FI" dirty="0">
                <a:latin typeface="PT Sans"/>
              </a:rPr>
              <a:t>Sopimusalakohtaisesti on toteutettavana </a:t>
            </a:r>
            <a:r>
              <a:rPr lang="fi-FI" b="1" dirty="0">
                <a:latin typeface="PT Sans"/>
              </a:rPr>
              <a:t>0,50 prosentin</a:t>
            </a:r>
            <a:r>
              <a:rPr lang="fi-FI" dirty="0">
                <a:latin typeface="PT Sans"/>
              </a:rPr>
              <a:t> suuruinen virastoerä </a:t>
            </a:r>
            <a:r>
              <a:rPr lang="fi-FI" b="1" dirty="0">
                <a:latin typeface="PT Sans"/>
              </a:rPr>
              <a:t>1.3.2024</a:t>
            </a:r>
            <a:r>
              <a:rPr lang="fi-FI" dirty="0">
                <a:latin typeface="PT Sans"/>
              </a:rPr>
              <a:t> lukien. </a:t>
            </a:r>
          </a:p>
          <a:p>
            <a:pPr algn="just"/>
            <a:r>
              <a:rPr lang="fi-FI" dirty="0">
                <a:latin typeface="PT Sans"/>
              </a:rPr>
              <a:t>Uusi mahdollisuus: Sopimusalakohtaisesti voidaan </a:t>
            </a:r>
            <a:r>
              <a:rPr lang="fi-FI" b="1" dirty="0">
                <a:latin typeface="PT Sans"/>
              </a:rPr>
              <a:t>sopia</a:t>
            </a:r>
            <a:r>
              <a:rPr lang="fi-FI" dirty="0">
                <a:latin typeface="PT Sans"/>
              </a:rPr>
              <a:t> toisin yleiskorotuksen 2,00 %  ja virastoerän 0,50 % välisestä suhteesta. </a:t>
            </a:r>
          </a:p>
          <a:p>
            <a:pPr lvl="1" algn="just"/>
            <a:r>
              <a:rPr lang="fi-FI" dirty="0">
                <a:latin typeface="PT Sans"/>
              </a:rPr>
              <a:t>Yleiskorotuksen ja virastoerän välistä suhdetta voidaan muuttaa siten, että virastoerä on suuruudeltaan enintään 1,50 prosenttia.</a:t>
            </a:r>
          </a:p>
          <a:p>
            <a:pPr lvl="1" algn="just"/>
            <a:r>
              <a:rPr lang="fi-FI" dirty="0"/>
              <a:t>Virastoerä käytetään kokonaisuudessaan yleiskorotuksena &gt; </a:t>
            </a:r>
            <a:r>
              <a:rPr lang="fi-FI" dirty="0" err="1"/>
              <a:t>yk:n</a:t>
            </a:r>
            <a:r>
              <a:rPr lang="fi-FI" dirty="0"/>
              <a:t> suuruus  2,50 % v. 2024</a:t>
            </a:r>
          </a:p>
          <a:p>
            <a:pPr lvl="1" algn="just"/>
            <a:r>
              <a:rPr lang="fi-FI" dirty="0"/>
              <a:t>Virastoerän suuruus on </a:t>
            </a:r>
            <a:r>
              <a:rPr lang="fi-FI" dirty="0" err="1"/>
              <a:t>max</a:t>
            </a:r>
            <a:r>
              <a:rPr lang="fi-FI" dirty="0"/>
              <a:t>. 1,50 % &gt;  </a:t>
            </a:r>
            <a:r>
              <a:rPr lang="fi-FI" dirty="0" err="1"/>
              <a:t>yk:n</a:t>
            </a:r>
            <a:r>
              <a:rPr lang="fi-FI" dirty="0"/>
              <a:t> suuruus 1,00 %</a:t>
            </a:r>
          </a:p>
          <a:p>
            <a:pPr lvl="1" algn="just"/>
            <a:r>
              <a:rPr lang="fi-FI" dirty="0"/>
              <a:t>Erien suuruuden välisestä suhteesta voidaan sopia joustavasti edellä mainittujen vaihteluvälien sisällä. </a:t>
            </a:r>
          </a:p>
          <a:p>
            <a:pPr lvl="1" algn="just"/>
            <a:r>
              <a:rPr lang="fi-FI" dirty="0"/>
              <a:t>Mikäli virastossa on sovellettavana useampi kuin yksi </a:t>
            </a:r>
            <a:r>
              <a:rPr lang="fi-FI" dirty="0" err="1"/>
              <a:t>vpj</a:t>
            </a:r>
            <a:r>
              <a:rPr lang="fi-FI" dirty="0"/>
              <a:t>-sopimus, on niistä kukin oma sopimusalansa. </a:t>
            </a:r>
          </a:p>
        </p:txBody>
      </p:sp>
      <p:sp>
        <p:nvSpPr>
          <p:cNvPr id="4" name="Päivämäärän paikkamerkki 3">
            <a:extLst>
              <a:ext uri="{FF2B5EF4-FFF2-40B4-BE49-F238E27FC236}">
                <a16:creationId xmlns:a16="http://schemas.microsoft.com/office/drawing/2014/main" id="{D90B08E3-55A0-1FED-B62A-75330676B30A}"/>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3C03069F-22F6-A843-9EB5-74D4F02CE8B1}"/>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374380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6E747E-809E-0C3F-FB9C-1A52670BF335}"/>
              </a:ext>
            </a:extLst>
          </p:cNvPr>
          <p:cNvSpPr>
            <a:spLocks noGrp="1"/>
          </p:cNvSpPr>
          <p:nvPr>
            <p:ph type="title"/>
          </p:nvPr>
        </p:nvSpPr>
        <p:spPr/>
        <p:txBody>
          <a:bodyPr/>
          <a:lstStyle/>
          <a:p>
            <a:r>
              <a:rPr lang="fi-FI" dirty="0"/>
              <a:t>Yleiskorotus perälauta ratkaisuna</a:t>
            </a:r>
          </a:p>
        </p:txBody>
      </p:sp>
      <p:sp>
        <p:nvSpPr>
          <p:cNvPr id="3" name="Sisällön paikkamerkki 2">
            <a:extLst>
              <a:ext uri="{FF2B5EF4-FFF2-40B4-BE49-F238E27FC236}">
                <a16:creationId xmlns:a16="http://schemas.microsoft.com/office/drawing/2014/main" id="{07A4C3A6-4913-1B4A-DC0A-87C23C1739EA}"/>
              </a:ext>
            </a:extLst>
          </p:cNvPr>
          <p:cNvSpPr>
            <a:spLocks noGrp="1"/>
          </p:cNvSpPr>
          <p:nvPr>
            <p:ph idx="1"/>
          </p:nvPr>
        </p:nvSpPr>
        <p:spPr/>
        <p:txBody>
          <a:bodyPr>
            <a:normAutofit/>
          </a:bodyPr>
          <a:lstStyle/>
          <a:p>
            <a:r>
              <a:rPr lang="fi-FI" dirty="0"/>
              <a:t>Virastoerä toteutetaan prosentuaalisena yleiskorotuksena, jos virastoeräneuvotteluissa ei saavuteta yksimielisyyttä 15.12.2023 mennessä.</a:t>
            </a:r>
          </a:p>
          <a:p>
            <a:pPr lvl="1"/>
            <a:r>
              <a:rPr lang="fi-FI" dirty="0"/>
              <a:t>Tällöin palkkoja korotetaan virastoerän ja yleiskorotuksen yhteismäärällä eli 2,50 %:lla 1.3.2024 alkaen.</a:t>
            </a:r>
          </a:p>
          <a:p>
            <a:r>
              <a:rPr lang="fi-FI" dirty="0"/>
              <a:t>Perälautaratkaisun ero edellä esiteltyyn vaihtoehtoon on se, että siinä virastoerän toteuttaminen yleiskorotuksena on saavutettu osapuolten yhteisen sopimusratkaisun kautta.</a:t>
            </a:r>
          </a:p>
        </p:txBody>
      </p:sp>
      <p:sp>
        <p:nvSpPr>
          <p:cNvPr id="4" name="Päivämäärän paikkamerkki 3">
            <a:extLst>
              <a:ext uri="{FF2B5EF4-FFF2-40B4-BE49-F238E27FC236}">
                <a16:creationId xmlns:a16="http://schemas.microsoft.com/office/drawing/2014/main" id="{45A1E4AB-0195-15EE-8032-6EEEF8236293}"/>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9FD2B291-ECBF-8489-9C48-1F661C193F80}"/>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67751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046DE0-5846-98A7-71EE-00846B3D352B}"/>
              </a:ext>
            </a:extLst>
          </p:cNvPr>
          <p:cNvSpPr>
            <a:spLocks noGrp="1"/>
          </p:cNvSpPr>
          <p:nvPr>
            <p:ph type="title"/>
          </p:nvPr>
        </p:nvSpPr>
        <p:spPr/>
        <p:txBody>
          <a:bodyPr/>
          <a:lstStyle/>
          <a:p>
            <a:r>
              <a:rPr lang="fi-FI">
                <a:latin typeface="Righteous"/>
              </a:rPr>
              <a:t>Kertaerä</a:t>
            </a:r>
            <a:endParaRPr lang="fi-FI"/>
          </a:p>
        </p:txBody>
      </p:sp>
      <p:sp>
        <p:nvSpPr>
          <p:cNvPr id="3" name="Sisällön paikkamerkki 2">
            <a:extLst>
              <a:ext uri="{FF2B5EF4-FFF2-40B4-BE49-F238E27FC236}">
                <a16:creationId xmlns:a16="http://schemas.microsoft.com/office/drawing/2014/main" id="{3112BB9A-CCFE-230A-2746-9DDBE19E527A}"/>
              </a:ext>
            </a:extLst>
          </p:cNvPr>
          <p:cNvSpPr>
            <a:spLocks noGrp="1"/>
          </p:cNvSpPr>
          <p:nvPr>
            <p:ph idx="1"/>
          </p:nvPr>
        </p:nvSpPr>
        <p:spPr>
          <a:xfrm>
            <a:off x="463061" y="1510742"/>
            <a:ext cx="10102235" cy="4474205"/>
          </a:xfrm>
        </p:spPr>
        <p:txBody>
          <a:bodyPr vert="horz" lIns="91440" tIns="45720" rIns="91440" bIns="45720" rtlCol="0" anchor="t">
            <a:noAutofit/>
          </a:bodyPr>
          <a:lstStyle/>
          <a:p>
            <a:pPr algn="just"/>
            <a:r>
              <a:rPr lang="fi-FI" sz="2000" dirty="0">
                <a:latin typeface="PT Sans"/>
              </a:rPr>
              <a:t>Virkamiehelle ja työntekijälle maksetaan 28.4.2023 erillinen kertaerä. </a:t>
            </a:r>
          </a:p>
          <a:p>
            <a:pPr algn="just"/>
            <a:r>
              <a:rPr lang="fi-FI" sz="2000" dirty="0">
                <a:latin typeface="PT Sans"/>
              </a:rPr>
              <a:t>Kertaerä on suuruudeltaan 12,20 prosenttia yleisen virka- ja työehtosopimuksen 7 §:n mukaisesta kuukausipalkkauksesta, kuitenkin vähintään 500 euroa.</a:t>
            </a:r>
          </a:p>
          <a:p>
            <a:pPr algn="just"/>
            <a:r>
              <a:rPr lang="fi-FI" sz="2000" dirty="0"/>
              <a:t>Kertaerä lasketaan helmikuussa maksetun kuukausipalkan määrästä tai siitä kuukausipalkan määrästä, mikä henkilölle olisi helmikuussa maksettu, jos hän olisi ollut työssä.</a:t>
            </a:r>
            <a:endParaRPr lang="fi-FI" sz="2000" dirty="0">
              <a:latin typeface="PT Sans"/>
            </a:endParaRPr>
          </a:p>
          <a:p>
            <a:pPr algn="just"/>
            <a:r>
              <a:rPr lang="fi-FI" sz="2000" dirty="0">
                <a:latin typeface="PT Sans"/>
              </a:rPr>
              <a:t>Kertaerän maksamisen edellytyksenä on, että virkamiehen tai työntekijän palvelussuhde on voimassa helmikuussa 2023. </a:t>
            </a:r>
          </a:p>
          <a:p>
            <a:pPr algn="just"/>
            <a:r>
              <a:rPr lang="fi-FI" sz="2000" dirty="0">
                <a:latin typeface="PT Sans"/>
              </a:rPr>
              <a:t>Kertaerää ei makseta, jos virkamies tai työntekijä on 1. – 28.2.2023 välisen ajan harkinnanvaraisella palkattomalla virkavapaalla tai palkattomasti työstä vapautettuna.</a:t>
            </a:r>
          </a:p>
          <a:p>
            <a:pPr lvl="1" algn="just"/>
            <a:r>
              <a:rPr lang="fi-FI" sz="1800" dirty="0"/>
              <a:t>Kertaerä maksetaan siis esimerkiksi kaikille yleisen virka- ja työehtosopimuksen luvussa 3.2 mainituilla perhevapaalla oleville virkamiehille ja työntekijöille siitä riippumatta, maksetaanko kyseisiltä poissaoloilta palkkausta vai ei.</a:t>
            </a:r>
          </a:p>
          <a:p>
            <a:pPr lvl="1" algn="just"/>
            <a:r>
              <a:rPr lang="fi-FI" sz="1800" dirty="0">
                <a:latin typeface="PT Sans"/>
              </a:rPr>
              <a:t>Kertaerä maksetaan myös opintovapaalla oleville.</a:t>
            </a:r>
            <a:endParaRPr lang="fi-FI" sz="1600" dirty="0">
              <a:latin typeface="PT Sans"/>
            </a:endParaRPr>
          </a:p>
          <a:p>
            <a:pPr algn="just"/>
            <a:endParaRPr lang="fi-FI" sz="2000" dirty="0"/>
          </a:p>
          <a:p>
            <a:endParaRPr lang="fi-FI" sz="2000" dirty="0"/>
          </a:p>
        </p:txBody>
      </p:sp>
      <p:sp>
        <p:nvSpPr>
          <p:cNvPr id="4" name="Päivämäärän paikkamerkki 3">
            <a:extLst>
              <a:ext uri="{FF2B5EF4-FFF2-40B4-BE49-F238E27FC236}">
                <a16:creationId xmlns:a16="http://schemas.microsoft.com/office/drawing/2014/main" id="{52A1739D-46A4-D739-83FF-24708D885D1D}"/>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59A00E6C-D04B-FCC1-361B-022C8B3A664C}"/>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6597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6CCCA0-61BD-E4ED-E81E-FCD798BE62A2}"/>
              </a:ext>
            </a:extLst>
          </p:cNvPr>
          <p:cNvSpPr>
            <a:spLocks noGrp="1"/>
          </p:cNvSpPr>
          <p:nvPr>
            <p:ph type="title"/>
          </p:nvPr>
        </p:nvSpPr>
        <p:spPr/>
        <p:txBody>
          <a:bodyPr/>
          <a:lstStyle/>
          <a:p>
            <a:r>
              <a:rPr lang="fi-FI" dirty="0"/>
              <a:t>kertaerä</a:t>
            </a:r>
          </a:p>
        </p:txBody>
      </p:sp>
      <p:sp>
        <p:nvSpPr>
          <p:cNvPr id="3" name="Sisällön paikkamerkki 2">
            <a:extLst>
              <a:ext uri="{FF2B5EF4-FFF2-40B4-BE49-F238E27FC236}">
                <a16:creationId xmlns:a16="http://schemas.microsoft.com/office/drawing/2014/main" id="{FC72D65A-08F6-A4D0-C6DC-F4D2AB1C2137}"/>
              </a:ext>
            </a:extLst>
          </p:cNvPr>
          <p:cNvSpPr>
            <a:spLocks noGrp="1"/>
          </p:cNvSpPr>
          <p:nvPr>
            <p:ph idx="1"/>
          </p:nvPr>
        </p:nvSpPr>
        <p:spPr/>
        <p:txBody>
          <a:bodyPr>
            <a:normAutofit lnSpcReduction="10000"/>
          </a:bodyPr>
          <a:lstStyle/>
          <a:p>
            <a:pPr algn="just"/>
            <a:r>
              <a:rPr lang="fi-FI" sz="2800" dirty="0">
                <a:latin typeface="PT Sans"/>
              </a:rPr>
              <a:t>Mikäli virkamies tai työntekijä on työskennellyt 1. – 28.2.2023 välisenä aikana osa-aikaisesti, kertaerä osittuu samassa suhteessa. </a:t>
            </a:r>
          </a:p>
          <a:p>
            <a:pPr algn="just"/>
            <a:r>
              <a:rPr lang="fi-FI" sz="2800" dirty="0">
                <a:latin typeface="PT Sans"/>
              </a:rPr>
              <a:t>Mikäli virkamiehen tai työntekijän palvelussuhde on ollut voimassa osan helmikuuta 2023, kertaerä maksetaan palvelussuhteen kestoajan mukaan kalenteripäivien suhteessa.</a:t>
            </a:r>
          </a:p>
          <a:p>
            <a:pPr algn="just"/>
            <a:r>
              <a:rPr lang="fi-FI" sz="2800" dirty="0">
                <a:latin typeface="PT Sans"/>
              </a:rPr>
              <a:t> Samoin menetellään, jos virkamies tai työntekijä on ollut osan helmikuuta harkinnanvaraisella palkattomalla virkavapaalla tai palkattomasti työstä vapautettuna.</a:t>
            </a:r>
          </a:p>
          <a:p>
            <a:endParaRPr lang="fi-FI" dirty="0"/>
          </a:p>
        </p:txBody>
      </p:sp>
      <p:sp>
        <p:nvSpPr>
          <p:cNvPr id="4" name="Päivämäärän paikkamerkki 3">
            <a:extLst>
              <a:ext uri="{FF2B5EF4-FFF2-40B4-BE49-F238E27FC236}">
                <a16:creationId xmlns:a16="http://schemas.microsoft.com/office/drawing/2014/main" id="{A0984D7C-837F-8982-FB7B-2226F44EA379}"/>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C3249920-2F3F-249E-F547-CAEFDC5194A8}"/>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3174882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3EA8A9-9A02-E6AA-51D4-C1128012CD51}"/>
              </a:ext>
            </a:extLst>
          </p:cNvPr>
          <p:cNvSpPr>
            <a:spLocks noGrp="1"/>
          </p:cNvSpPr>
          <p:nvPr>
            <p:ph type="title"/>
          </p:nvPr>
        </p:nvSpPr>
        <p:spPr/>
        <p:txBody>
          <a:bodyPr/>
          <a:lstStyle/>
          <a:p>
            <a:r>
              <a:rPr lang="fi-FI" dirty="0">
                <a:latin typeface="Righteous"/>
              </a:rPr>
              <a:t>Henkilöstön edustajien palkkiot</a:t>
            </a:r>
          </a:p>
        </p:txBody>
      </p:sp>
      <p:sp>
        <p:nvSpPr>
          <p:cNvPr id="3" name="Sisällön paikkamerkki 2">
            <a:extLst>
              <a:ext uri="{FF2B5EF4-FFF2-40B4-BE49-F238E27FC236}">
                <a16:creationId xmlns:a16="http://schemas.microsoft.com/office/drawing/2014/main" id="{171F224D-9838-DE9E-6AEF-F6F622624A2D}"/>
              </a:ext>
            </a:extLst>
          </p:cNvPr>
          <p:cNvSpPr>
            <a:spLocks noGrp="1"/>
          </p:cNvSpPr>
          <p:nvPr>
            <p:ph idx="1"/>
          </p:nvPr>
        </p:nvSpPr>
        <p:spPr/>
        <p:txBody>
          <a:bodyPr vert="horz" lIns="91440" tIns="45720" rIns="91440" bIns="45720" rtlCol="0" anchor="t">
            <a:normAutofit/>
          </a:bodyPr>
          <a:lstStyle/>
          <a:p>
            <a:pPr algn="just"/>
            <a:r>
              <a:rPr lang="fi-FI" dirty="0">
                <a:latin typeface="PT Sans"/>
              </a:rPr>
              <a:t>Päätoimisten ja sivutoimisten luottamusmiesten ja työsuojeluvaltuutettujen kuukausipalkkioita korotetaan </a:t>
            </a:r>
            <a:r>
              <a:rPr lang="fi-FI" b="1" dirty="0">
                <a:latin typeface="PT Sans"/>
              </a:rPr>
              <a:t>1.5.2023 lukien 6,00 prosentilla</a:t>
            </a:r>
            <a:r>
              <a:rPr lang="fi-FI" dirty="0">
                <a:latin typeface="PT Sans"/>
              </a:rPr>
              <a:t>. </a:t>
            </a:r>
            <a:endParaRPr lang="fi-FI" dirty="0"/>
          </a:p>
          <a:p>
            <a:pPr algn="just"/>
            <a:r>
              <a:rPr lang="fi-FI" dirty="0">
                <a:latin typeface="PT Sans"/>
              </a:rPr>
              <a:t>Kuukausipalkkioiden vähimmäismäärä </a:t>
            </a:r>
            <a:r>
              <a:rPr lang="fi-FI" b="1" dirty="0">
                <a:latin typeface="PT Sans"/>
              </a:rPr>
              <a:t>100 euroa</a:t>
            </a:r>
          </a:p>
          <a:p>
            <a:pPr lvl="1" algn="just"/>
            <a:r>
              <a:rPr lang="fi-FI" dirty="0">
                <a:latin typeface="PT Sans"/>
              </a:rPr>
              <a:t>ennen 80 €</a:t>
            </a:r>
            <a:endParaRPr lang="fi-FI" dirty="0"/>
          </a:p>
          <a:p>
            <a:endParaRPr lang="fi-FI" dirty="0"/>
          </a:p>
        </p:txBody>
      </p:sp>
      <p:sp>
        <p:nvSpPr>
          <p:cNvPr id="4" name="Päivämäärän paikkamerkki 3">
            <a:extLst>
              <a:ext uri="{FF2B5EF4-FFF2-40B4-BE49-F238E27FC236}">
                <a16:creationId xmlns:a16="http://schemas.microsoft.com/office/drawing/2014/main" id="{9F79F481-7B8F-05C9-E149-604337AACEC5}"/>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06CD7CBA-DB5B-5489-7534-9A8CDF20C74F}"/>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125805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1C02EE-BCD2-75AB-F88B-78E28A508015}"/>
              </a:ext>
            </a:extLst>
          </p:cNvPr>
          <p:cNvSpPr>
            <a:spLocks noGrp="1"/>
          </p:cNvSpPr>
          <p:nvPr>
            <p:ph type="title"/>
          </p:nvPr>
        </p:nvSpPr>
        <p:spPr/>
        <p:txBody>
          <a:bodyPr/>
          <a:lstStyle/>
          <a:p>
            <a:r>
              <a:rPr lang="fi-FI" dirty="0">
                <a:latin typeface="Righteous"/>
              </a:rPr>
              <a:t>Muuttuva työelämä ja työhyvinvointi -työryhmä</a:t>
            </a:r>
          </a:p>
        </p:txBody>
      </p:sp>
      <p:sp>
        <p:nvSpPr>
          <p:cNvPr id="3" name="Sisällön paikkamerkki 2">
            <a:extLst>
              <a:ext uri="{FF2B5EF4-FFF2-40B4-BE49-F238E27FC236}">
                <a16:creationId xmlns:a16="http://schemas.microsoft.com/office/drawing/2014/main" id="{0EC08EE1-6A5F-05EF-1978-EACA6D02C36D}"/>
              </a:ext>
            </a:extLst>
          </p:cNvPr>
          <p:cNvSpPr>
            <a:spLocks noGrp="1"/>
          </p:cNvSpPr>
          <p:nvPr>
            <p:ph idx="1"/>
          </p:nvPr>
        </p:nvSpPr>
        <p:spPr/>
        <p:txBody>
          <a:bodyPr vert="horz" lIns="91440" tIns="45720" rIns="91440" bIns="45720" rtlCol="0" anchor="t">
            <a:normAutofit fontScale="92500" lnSpcReduction="10000"/>
          </a:bodyPr>
          <a:lstStyle/>
          <a:p>
            <a:pPr algn="just"/>
            <a:r>
              <a:rPr lang="fi-FI">
                <a:latin typeface="PT Sans"/>
              </a:rPr>
              <a:t>Työryhmän tehtävänä on sopimuskauden aikana tarkastella monipaikkaisuudesta ja Valtionhallinnon kehittämisosastolla vireillä olevista muuttuvaa työelämää koskevista kehityshankkeista aiheutuvia vaikutuksia henkilöstöön ja työhyvinvointiin.</a:t>
            </a:r>
            <a:endParaRPr lang="fi-FI"/>
          </a:p>
          <a:p>
            <a:pPr algn="just"/>
            <a:endParaRPr lang="fi-FI"/>
          </a:p>
          <a:p>
            <a:pPr algn="just"/>
            <a:r>
              <a:rPr lang="fi-FI">
                <a:latin typeface="PT Sans"/>
              </a:rPr>
              <a:t>Lisäksi työryhmän tehtävänä on tarkastella yhteistoiminnasta valtion virastoissa ja laitoksissa annetun lain kehitystarpeita.</a:t>
            </a:r>
          </a:p>
          <a:p>
            <a:pPr algn="just"/>
            <a:endParaRPr lang="fi-FI"/>
          </a:p>
          <a:p>
            <a:pPr algn="just"/>
            <a:r>
              <a:rPr lang="fi-FI">
                <a:latin typeface="PT Sans"/>
              </a:rPr>
              <a:t>Työryhmän toimikausi on 1.3.2023 – 28.2.2025.</a:t>
            </a:r>
          </a:p>
          <a:p>
            <a:endParaRPr lang="fi-FI"/>
          </a:p>
        </p:txBody>
      </p:sp>
      <p:sp>
        <p:nvSpPr>
          <p:cNvPr id="4" name="Päivämäärän paikkamerkki 3">
            <a:extLst>
              <a:ext uri="{FF2B5EF4-FFF2-40B4-BE49-F238E27FC236}">
                <a16:creationId xmlns:a16="http://schemas.microsoft.com/office/drawing/2014/main" id="{5FFB4A0E-329B-ED3A-E386-5E71DAE2CBDB}"/>
              </a:ext>
            </a:extLst>
          </p:cNvPr>
          <p:cNvSpPr>
            <a:spLocks noGrp="1"/>
          </p:cNvSpPr>
          <p:nvPr>
            <p:ph type="dt" sz="half" idx="10"/>
          </p:nvPr>
        </p:nvSpPr>
        <p:spPr/>
        <p:txBody>
          <a:bodyPr/>
          <a:lstStyle/>
          <a:p>
            <a:endParaRPr lang="fi-FI"/>
          </a:p>
        </p:txBody>
      </p:sp>
      <p:sp>
        <p:nvSpPr>
          <p:cNvPr id="5" name="Alatunnisteen paikkamerkki 4">
            <a:extLst>
              <a:ext uri="{FF2B5EF4-FFF2-40B4-BE49-F238E27FC236}">
                <a16:creationId xmlns:a16="http://schemas.microsoft.com/office/drawing/2014/main" id="{34ACB533-0F55-2B21-64D2-E161B4495ECF}"/>
              </a:ext>
            </a:extLst>
          </p:cNvPr>
          <p:cNvSpPr>
            <a:spLocks noGrp="1"/>
          </p:cNvSpPr>
          <p:nvPr>
            <p:ph type="ftr" sz="quarter" idx="11"/>
          </p:nvPr>
        </p:nvSpPr>
        <p:spPr/>
        <p:txBody>
          <a:bodyPr/>
          <a:lstStyle/>
          <a:p>
            <a:endParaRPr lang="fi-FI"/>
          </a:p>
        </p:txBody>
      </p:sp>
    </p:spTree>
    <p:extLst>
      <p:ext uri="{BB962C8B-B14F-4D97-AF65-F5344CB8AC3E}">
        <p14:creationId xmlns:p14="http://schemas.microsoft.com/office/powerpoint/2010/main" val="1260821226"/>
      </p:ext>
    </p:extLst>
  </p:cSld>
  <p:clrMapOvr>
    <a:masterClrMapping/>
  </p:clrMapOvr>
</p:sld>
</file>

<file path=ppt/theme/theme1.xml><?xml version="1.0" encoding="utf-8"?>
<a:theme xmlns:a="http://schemas.openxmlformats.org/drawingml/2006/main" name="JHL S">
  <a:themeElements>
    <a:clrScheme name="Mukautettu 1">
      <a:dk1>
        <a:srgbClr val="000000"/>
      </a:dk1>
      <a:lt1>
        <a:srgbClr val="FFFFFF"/>
      </a:lt1>
      <a:dk2>
        <a:srgbClr val="CF073B"/>
      </a:dk2>
      <a:lt2>
        <a:srgbClr val="FFFFFF"/>
      </a:lt2>
      <a:accent1>
        <a:srgbClr val="CF073B"/>
      </a:accent1>
      <a:accent2>
        <a:srgbClr val="ED7D31"/>
      </a:accent2>
      <a:accent3>
        <a:srgbClr val="6B9CA5"/>
      </a:accent3>
      <a:accent4>
        <a:srgbClr val="FF8EAF"/>
      </a:accent4>
      <a:accent5>
        <a:srgbClr val="373069"/>
      </a:accent5>
      <a:accent6>
        <a:srgbClr val="A6C3C9"/>
      </a:accent6>
      <a:hlink>
        <a:srgbClr val="CF073B"/>
      </a:hlink>
      <a:folHlink>
        <a:srgbClr val="37306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2" id="{2F807AF9-F209-4E86-943C-F1111CFAA42E}" vid="{8687EA94-0B94-4FE0-B310-FF73B47F772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siakirja" ma:contentTypeID="0x010100492B59DE50B1A14784A87D84B1057C6B" ma:contentTypeVersion="16" ma:contentTypeDescription="Luo uusi asiakirja." ma:contentTypeScope="" ma:versionID="e15eb94bac9c21d0fa1c875a54848311">
  <xsd:schema xmlns:xsd="http://www.w3.org/2001/XMLSchema" xmlns:xs="http://www.w3.org/2001/XMLSchema" xmlns:p="http://schemas.microsoft.com/office/2006/metadata/properties" xmlns:ns2="953f766a-7948-4423-b25f-3a94a28d150f" xmlns:ns3="303f3536-14f1-49eb-b205-8ce406e206ef" targetNamespace="http://schemas.microsoft.com/office/2006/metadata/properties" ma:root="true" ma:fieldsID="eb69994b81d962f210998208efd1814b" ns2:_="" ns3:_="">
    <xsd:import namespace="953f766a-7948-4423-b25f-3a94a28d150f"/>
    <xsd:import namespace="303f3536-14f1-49eb-b205-8ce406e206e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lcf76f155ced4ddcb4097134ff3c332f" minOccurs="0"/>
                <xsd:element ref="ns3:TaxCatchAll"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3f766a-7948-4423-b25f-3a94a28d15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Kuvien tunnisteet" ma:readOnly="false" ma:fieldId="{5cf76f15-5ced-4ddc-b409-7134ff3c332f}" ma:taxonomyMulti="true" ma:sspId="230f9b8a-d809-4c8e-8ef4-cd670670f206" ma:termSetId="09814cd3-568e-fe90-9814-8d621ff8fb84" ma:anchorId="fba54fb3-c3e1-fe81-a776-ca4b69148c4d" ma:open="true" ma:isKeyword="false">
      <xsd:complexType>
        <xsd:sequence>
          <xsd:element ref="pc:Terms" minOccurs="0" maxOccurs="1"/>
        </xsd:sequence>
      </xsd:complexType>
    </xsd:element>
    <xsd:element name="MediaServiceLocation" ma:index="22" nillable="true" ma:displayName="Location" ma:indexed="true"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3f3536-14f1-49eb-b205-8ce406e206ef" elementFormDefault="qualified">
    <xsd:import namespace="http://schemas.microsoft.com/office/2006/documentManagement/types"/>
    <xsd:import namespace="http://schemas.microsoft.com/office/infopath/2007/PartnerControls"/>
    <xsd:element name="SharedWithUsers" ma:index="1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Jakamisen tiedot" ma:internalName="SharedWithDetails" ma:readOnly="true">
      <xsd:simpleType>
        <xsd:restriction base="dms:Note">
          <xsd:maxLength value="255"/>
        </xsd:restriction>
      </xsd:simpleType>
    </xsd:element>
    <xsd:element name="TaxCatchAll" ma:index="21" nillable="true" ma:displayName="Taxonomy Catch All Column" ma:hidden="true" ma:list="{45039313-c86a-43cc-a055-e35fd1ceaa7f}" ma:internalName="TaxCatchAll" ma:showField="CatchAllData" ma:web="303f3536-14f1-49eb-b205-8ce406e206e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53f766a-7948-4423-b25f-3a94a28d150f">
      <Terms xmlns="http://schemas.microsoft.com/office/infopath/2007/PartnerControls"/>
    </lcf76f155ced4ddcb4097134ff3c332f>
    <TaxCatchAll xmlns="303f3536-14f1-49eb-b205-8ce406e206ef" xsi:nil="true"/>
  </documentManagement>
</p:properties>
</file>

<file path=customXml/itemProps1.xml><?xml version="1.0" encoding="utf-8"?>
<ds:datastoreItem xmlns:ds="http://schemas.openxmlformats.org/officeDocument/2006/customXml" ds:itemID="{84A164D1-89B3-42F1-AFAE-B0F833D9B824}">
  <ds:schemaRefs>
    <ds:schemaRef ds:uri="http://schemas.microsoft.com/sharepoint/v3/contenttype/forms"/>
  </ds:schemaRefs>
</ds:datastoreItem>
</file>

<file path=customXml/itemProps2.xml><?xml version="1.0" encoding="utf-8"?>
<ds:datastoreItem xmlns:ds="http://schemas.openxmlformats.org/officeDocument/2006/customXml" ds:itemID="{40204210-638E-4E3D-83C8-2E16038E62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3f766a-7948-4423-b25f-3a94a28d150f"/>
    <ds:schemaRef ds:uri="303f3536-14f1-49eb-b205-8ce406e206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B33753-FF85-43E6-AD60-8FBDB055506A}">
  <ds:schemaRefs>
    <ds:schemaRef ds:uri="27601b46-4d4f-45a3-88bb-aed20494fff5"/>
    <ds:schemaRef ds:uri="303f3536-14f1-49eb-b205-8ce406e206ef"/>
    <ds:schemaRef ds:uri="953f766a-7948-4423-b25f-3a94a28d150f"/>
    <ds:schemaRef ds:uri="e673a0c9-6214-45e7-a2f9-ff214ca29d8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120</TotalTime>
  <Words>1953</Words>
  <Application>Microsoft Office PowerPoint</Application>
  <PresentationFormat>Laajakuva</PresentationFormat>
  <Paragraphs>165</Paragraphs>
  <Slides>31</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31</vt:i4>
      </vt:variant>
    </vt:vector>
  </HeadingPairs>
  <TitlesOfParts>
    <vt:vector size="38" baseType="lpstr">
      <vt:lpstr>Arial</vt:lpstr>
      <vt:lpstr>Arial Rounded MT Bold</vt:lpstr>
      <vt:lpstr>Barlow Condensed</vt:lpstr>
      <vt:lpstr>Barlow Condensed SemiBold</vt:lpstr>
      <vt:lpstr>PT Sans</vt:lpstr>
      <vt:lpstr>Righteous</vt:lpstr>
      <vt:lpstr>JHL S</vt:lpstr>
      <vt:lpstr>   Valtion Virka- ja työehtosopimus neuvottelutuloksen esittely   </vt:lpstr>
      <vt:lpstr>Soveltamisala ja - kausi </vt:lpstr>
      <vt:lpstr>Yleiskorotukset</vt:lpstr>
      <vt:lpstr>Virastoerä vuonna 2024</vt:lpstr>
      <vt:lpstr>Yleiskorotus perälauta ratkaisuna</vt:lpstr>
      <vt:lpstr>Kertaerä</vt:lpstr>
      <vt:lpstr>kertaerä</vt:lpstr>
      <vt:lpstr>Henkilöstön edustajien palkkiot</vt:lpstr>
      <vt:lpstr>Muuttuva työelämä ja työhyvinvointi -työryhmä</vt:lpstr>
      <vt:lpstr>Matkatyöryhmä</vt:lpstr>
      <vt:lpstr>Tilastotyöryhmä</vt:lpstr>
      <vt:lpstr>Työaikatyöryhmä</vt:lpstr>
      <vt:lpstr>Valtion palkkausjärjestelmien kehittämisryhmä</vt:lpstr>
      <vt:lpstr> </vt:lpstr>
      <vt:lpstr>Yleinen työryhmä</vt:lpstr>
      <vt:lpstr>Euromääräisten palkkojen ja lisien yleiskorotus</vt:lpstr>
      <vt:lpstr>Palkkaus harjoittelutyössä</vt:lpstr>
      <vt:lpstr>Vuosiloman vaihtaminen rahaksi</vt:lpstr>
      <vt:lpstr> VALTION YLEINEN VIRKA- JA TYÖEHTOSOPIMUS </vt:lpstr>
      <vt:lpstr>Tilapäinen hoitovapaa</vt:lpstr>
      <vt:lpstr>Työnantajan yleiset oikeudet</vt:lpstr>
      <vt:lpstr>VALTION VIRKA- JA TYÖEHTOSOPIMUS TYÖAJOISTA </vt:lpstr>
      <vt:lpstr> 6 a § Eräät joustavat työaikajärjestelyt </vt:lpstr>
      <vt:lpstr>17 § Lisä- ja ylityökorvausten määräytyminen keskeytyneessä työjaksossa tai -viikolla </vt:lpstr>
      <vt:lpstr>17 § Lisä- ja ylityökorvausten määräytyminen keskeytyneessä työjaksossa tai -viikolla</vt:lpstr>
      <vt:lpstr>22 § Lauantaityökorvaus</vt:lpstr>
      <vt:lpstr>  25 § Korvaus hälytysluonteisesta työstä viikko- ja jaksotyössä sekä sen sopiminen virastotyöhön </vt:lpstr>
      <vt:lpstr>VALTION VIRKA- JA TYÖEHTOSOPIMUS VUOSILOMISTA </vt:lpstr>
      <vt:lpstr>10 § Vuosiloman antamista koskevasta menettelystä virastossa</vt:lpstr>
      <vt:lpstr>17 § Kuukausipalkkaisten vuosiloma-palkka</vt:lpstr>
      <vt:lpstr> VALTION VIRKA- JA TYÖEHTOSOPIMUS MATKAKUSTANNUSTEN  KORVAAMISESTA  </vt:lpstr>
    </vt:vector>
  </TitlesOfParts>
  <Company>Julkisten ja hyvinvointialojen liitto JHL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Widerholm Merja</dc:creator>
  <cp:lastModifiedBy>Oksanen Pekko</cp:lastModifiedBy>
  <cp:revision>95</cp:revision>
  <dcterms:created xsi:type="dcterms:W3CDTF">2023-02-13T22:36:47Z</dcterms:created>
  <dcterms:modified xsi:type="dcterms:W3CDTF">2023-04-20T11:35:43Z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0x010100492B59DE50B1A14784A87D84B1057C6B</vt:lpwstr>
  </property>
  <property fmtid="{D5CDD505-2E9C-101B-9397-08002B2CF9AE}" pid="3" name="MediaServiceImageTags">
    <vt:lpwstr/>
  </property>
</Properties>
</file>