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1B5"/>
    <a:srgbClr val="FCECE8"/>
    <a:srgbClr val="F8D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A4262-45D2-46A2-9963-36A374072B6F}" v="9" vWet="10" dt="2022-09-20T07:12:35.542"/>
    <p1510:client id="{75CC8EDF-3533-4068-A158-D57D665B751D}" v="417" dt="2022-09-21T06:09:27.827"/>
    <p1510:client id="{9DBD1791-FCBC-4F61-8734-4E6F8ECEBB39}" v="13" dt="2022-09-21T06:31:17.744"/>
    <p1510:client id="{BF54D38C-A8C8-439D-B167-3BD277DE3F54}" v="178" dt="2022-09-16T11:01:57.0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Normaali tyyli 4 - Korostu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84E427A-3D55-4303-BF80-6455036E1DE7}" styleName="Teematyyli 1 - Korostu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3FAC57-E465-D6DE-DA04-A1C83660BE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59AB42D-30E1-5146-15A7-C3D7D405B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2DDB1D8-2F63-EAF3-B418-47082D65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7CADE48-A627-93F7-9772-86477CDD0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FA6788-8BD7-799E-5AAF-9155F02A5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0287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617A6AF-E079-2C17-88D6-1236CF4E4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5CB82B5-2CD5-D2B4-C043-84C5AD337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590AB2-A7DE-3619-196F-606F5081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1C8D5D4-5E10-E77D-D902-1D3248EF2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77DC08D-0360-5C69-F322-CC1FBA9DC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7704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B7DF7FEE-B1D3-24F6-8088-8D98D6AB66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DC1E2BE-5523-C127-9B1E-6859A7074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8E6CE7E-B944-018D-ED83-5BF234B74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F95EA47-B97B-740E-A427-351B04DB0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F99616-6C91-C141-FF7F-8ABE3A297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524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69EF0E9-4B02-9F6F-CDF9-5E5B2A551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A782275-EEEC-35C2-E9F4-553E506F6B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910B28-1CA5-8403-5180-05750BF55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B83F6CB-A04D-0BD2-7BD1-F9E6A807F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54318FB-BF11-A6A8-2E4B-84123E809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5094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31E732-1660-E12A-F90F-A3C2165A3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F2EE7D5-FBD2-9B0B-C476-E64011C42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9081808-AB35-2B12-F5D1-5BEFE740C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8879A74-A8CE-3FD8-5E97-6423A2166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F27547F-F79D-F1FD-5A2A-874CE2167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5386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71FCB0D-7512-7DCB-62DA-897C9CE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D63186-9559-4DCB-8344-0A80ABC60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40A44D2-2169-993F-A856-803410B29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66811E7-C0FF-F870-BD09-42F4FC39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C446FCA-9D8D-A1F5-E61A-36466DF88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3F2391C-2016-7FD5-C2A2-B0F8ED16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718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3BCF6E-2D00-51F0-03ED-8E33A863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79D0081-452D-CA34-B8FD-16CE619F4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7635F22-2889-4F52-4831-F248F1289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5FCCB13-F207-3388-A44A-35BCFF556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3D6EE87-A4DB-3854-5289-939CBD1D66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1F53785-E048-584D-87DC-7D88AB675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DE2BE1B-3356-678A-1C55-FEA5C87F2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31A40C6-FB25-8194-6BD5-FFFBB864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234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3019F0-12E9-43B3-5479-CE2F532E0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3110C6C-7E58-4D66-92D4-2E2D7717C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5962032-81A1-4D2E-3196-3C6040BF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39C71D8-2652-05D3-79DA-1D2784079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39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D1C3421-04C4-DC01-1EF0-D1FE827D6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F023DAE-7C49-EE25-DEF4-8C9316144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9A19543-D2D1-7AF9-74A8-5A987D228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031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6D49F3-31AB-650C-A83A-F5F9EFAD0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38C7B56-0270-C605-B416-D94C22608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76BEA04-1D99-65BC-9B13-896E0FF7B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A10AFC8-9242-DD00-B2F0-52A91AA4D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14C28BE-5B80-8BE5-7ECD-BE6B349CB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2A25DFC-2B72-9300-7626-6840EB0AB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886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EB3875-00DC-A197-3A99-641D7A314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83CA3CE8-E680-3DA6-18B9-4E8229C7F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EC0FAED-A33A-2165-F8AD-272EACA44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4BF02D9-5971-90F7-F500-741820133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2C861A3-65AD-117C-B0A6-207FCF9D6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95D1FA6-064E-BEBC-7A51-FD9BB08A9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921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B8F92DF-C492-BBD8-4234-BB988C1E1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9F2EB1B-0E72-3DD8-816F-379CA3089D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A0807D-FF7E-818A-5A29-91F61906E2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1E89-2866-4E21-81CE-37623127E682}" type="datetimeFigureOut">
              <a:rPr lang="fi-FI" smtClean="0"/>
              <a:t>21.9.2022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48F5D9-73A7-8F7A-E2B1-64109D7755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23835D8-6771-490B-A027-CE65BE838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7D0F0-30E1-4C49-A313-ACBDEF98C32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046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E151CE-2374-0473-7F72-10DA083D2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8325"/>
          </a:xfrm>
        </p:spPr>
        <p:txBody>
          <a:bodyPr>
            <a:normAutofit/>
          </a:bodyPr>
          <a:lstStyle/>
          <a:p>
            <a:r>
              <a:rPr lang="en-GB" dirty="1" sz="2800" b="1">
                <a:solidFill>
                  <a:srgbClr val="C00000"/>
                </a:solidFill>
              </a:rPr>
              <a:t>JHL’s collective agreements with an agreed end date</a:t>
            </a:r>
          </a:p>
        </p:txBody>
      </p:sp>
      <p:graphicFrame>
        <p:nvGraphicFramePr>
          <p:cNvPr id="7" name="Taulukko 7">
            <a:extLst>
              <a:ext uri="{FF2B5EF4-FFF2-40B4-BE49-F238E27FC236}">
                <a16:creationId xmlns:a16="http://schemas.microsoft.com/office/drawing/2014/main" id="{E2776C32-93FE-EDA8-F237-3949170EEB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4839624"/>
              </p:ext>
            </p:extLst>
          </p:nvPr>
        </p:nvGraphicFramePr>
        <p:xfrm>
          <a:off x="847725" y="1257299"/>
          <a:ext cx="10506075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248275">
                  <a:extLst>
                    <a:ext uri="{9D8B030D-6E8A-4147-A177-3AD203B41FA5}">
                      <a16:colId xmlns:a16="http://schemas.microsoft.com/office/drawing/2014/main" val="125591226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108000305"/>
                    </a:ext>
                  </a:extLst>
                </a:gridCol>
              </a:tblGrid>
              <a:tr h="364548"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Collective agreement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Agreement end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684907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Ferries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31 January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491743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Cleanosol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28 February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8496636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Finnish Seamens’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28 February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545206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Collective agreement for personal assistants HETA-tes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30 April 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252361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Airpro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31 March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992253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Vocational adult education centres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31 March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25638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Private teaching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31 March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799561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Private health services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30 April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493668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Raskone employees and salaried 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30 June 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370230"/>
                  </a:ext>
                </a:extLst>
              </a:tr>
              <a:tr h="364548">
                <a:tc>
                  <a:txBody>
                    <a:bodyPr/>
                    <a:lstStyle/>
                    <a:p>
                      <a:r>
                        <a:rPr lang="en-GB" dirty="1"/>
                        <a:t>KVTES (general collective agreement for the municipal sector), municipal collective agreement for technical personnel, collective agreement for hourly paid personnel, health and social services sector agreement SOTE-tes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30 April 2025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19102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636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C86401-0095-DD1D-0600-1769D3FCD7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96875"/>
          </a:xfrm>
        </p:spPr>
        <p:txBody>
          <a:bodyPr>
            <a:noAutofit/>
          </a:bodyPr>
          <a:lstStyle/>
          <a:p>
            <a:r>
              <a:rPr lang="en-GB" dirty="1" sz="2800" b="1">
                <a:solidFill>
                  <a:srgbClr val="C00000"/>
                </a:solidFill>
              </a:rPr>
              <a:t>JHL’s conditional collective agreements</a:t>
            </a:r>
          </a:p>
        </p:txBody>
      </p:sp>
      <p:graphicFrame>
        <p:nvGraphicFramePr>
          <p:cNvPr id="5" name="Taulukko 5">
            <a:extLst>
              <a:ext uri="{FF2B5EF4-FFF2-40B4-BE49-F238E27FC236}">
                <a16:creationId xmlns:a16="http://schemas.microsoft.com/office/drawing/2014/main" id="{D84F678F-BA4C-D0AA-2DF6-2B7638696E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401759"/>
              </p:ext>
            </p:extLst>
          </p:nvPr>
        </p:nvGraphicFramePr>
        <p:xfrm>
          <a:off x="838200" y="1882931"/>
          <a:ext cx="10515600" cy="433729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56666891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11187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4181561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641380197"/>
                    </a:ext>
                  </a:extLst>
                </a:gridCol>
              </a:tblGrid>
              <a:tr h="674214">
                <a:tc>
                  <a:txBody>
                    <a:bodyPr/>
                    <a:lstStyle/>
                    <a:p>
                      <a:r>
                        <a:rPr lang="en-GB" dirty="1" sz="1400" b="1"/>
                        <a:t>Collective agreement length 1+1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400" b="1">
                          <a:solidFill>
                            <a:schemeClr val="bg1"/>
                          </a:solidFill>
                        </a:rPr>
                        <a:t>The second year's salaries must be negotiated by this date: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400" b="1">
                          <a:solidFill>
                            <a:schemeClr val="bg1"/>
                          </a:solidFill>
                        </a:rPr>
                        <a:t>No agreement in the negotiations, the agreement will only be valid for one year. Its end date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400" b="1">
                          <a:solidFill>
                            <a:schemeClr val="bg1"/>
                          </a:solidFill>
                        </a:rPr>
                        <a:t>An agreement was reached in the negotiations, the agreement will be valid for two years. Its end date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417875"/>
                  </a:ext>
                </a:extLst>
              </a:tr>
              <a:tr h="309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/>
                        <a:t>Työväenperinnelaitos (“Institute of Workers’ Tradition”)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/>
                        <a:t>15 November 2022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dirty="1"/>
                        <a:t>31 January 2023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dirty="1"/>
                        <a:t>31 January 2024</a:t>
                      </a:r>
                    </a:p>
                  </a:txBody>
                  <a:tcPr anchor="ctr">
                    <a:solidFill>
                      <a:srgbClr val="FCEC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324629"/>
                  </a:ext>
                </a:extLst>
              </a:tr>
              <a:tr h="309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/>
                        <a:t>General agreement for the guidance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/>
                        <a:t>15 November 2022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029311"/>
                  </a:ext>
                </a:extLst>
              </a:tr>
              <a:tr h="309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/>
                        <a:t>Work centres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30 November 2022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530811"/>
                  </a:ext>
                </a:extLst>
              </a:tr>
              <a:tr h="309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/>
                        <a:t>Sports organisations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/>
                        <a:t>15 December 2022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067137"/>
                  </a:ext>
                </a:extLst>
              </a:tr>
              <a:tr h="5337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/>
                        <a:t>Accession protocol of sports organisations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December 2022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229088"/>
                  </a:ext>
                </a:extLst>
              </a:tr>
              <a:tr h="337107">
                <a:tc>
                  <a:txBody>
                    <a:bodyPr/>
                    <a:lstStyle/>
                    <a:p>
                      <a:r>
                        <a:rPr lang="en-GB" dirty="1" sz="1600"/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21 December 2022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dirty="1"/>
                        <a:t>28 February 2023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GB" dirty="1"/>
                        <a:t>29 February 2024</a:t>
                      </a:r>
                    </a:p>
                  </a:txBody>
                  <a:tcPr anchor="ctr">
                    <a:solidFill>
                      <a:srgbClr val="F8D7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414420"/>
                  </a:ext>
                </a:extLst>
              </a:tr>
              <a:tr h="337107">
                <a:tc>
                  <a:txBody>
                    <a:bodyPr/>
                    <a:lstStyle/>
                    <a:p>
                      <a:r>
                        <a:rPr lang="en-GB" dirty="1" sz="1600"/>
                        <a:t>Church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31 December 2022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3164045"/>
                  </a:ext>
                </a:extLst>
              </a:tr>
              <a:tr h="337107">
                <a:tc>
                  <a:txBody>
                    <a:bodyPr/>
                    <a:lstStyle/>
                    <a:p>
                      <a:r>
                        <a:rPr lang="en-GB" dirty="1" sz="1600"/>
                        <a:t>Railway sector and VR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31 December 2022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120437"/>
                  </a:ext>
                </a:extLst>
              </a:tr>
              <a:tr h="3371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/>
                        <a:t>Palta’s special service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049488"/>
                  </a:ext>
                </a:extLst>
              </a:tr>
              <a:tr h="337107">
                <a:tc>
                  <a:txBody>
                    <a:bodyPr/>
                    <a:lstStyle/>
                    <a:p>
                      <a:r>
                        <a:rPr lang="en-GB" dirty="1" sz="1600"/>
                        <a:t>Finavia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158190"/>
                  </a:ext>
                </a:extLst>
              </a:tr>
            </a:tbl>
          </a:graphicData>
        </a:graphic>
      </p:graphicFrame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325CB35A-5A10-3BFA-38D4-E971F7FA46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543804"/>
              </p:ext>
            </p:extLst>
          </p:nvPr>
        </p:nvGraphicFramePr>
        <p:xfrm>
          <a:off x="857250" y="819150"/>
          <a:ext cx="10401300" cy="1066800"/>
        </p:xfrm>
        <a:graphic>
          <a:graphicData uri="http://schemas.openxmlformats.org/drawingml/2006/table">
            <a:tbl>
              <a:tblPr/>
              <a:tblGrid>
                <a:gridCol w="10401300">
                  <a:extLst>
                    <a:ext uri="{9D8B030D-6E8A-4147-A177-3AD203B41FA5}">
                      <a16:colId xmlns:a16="http://schemas.microsoft.com/office/drawing/2014/main" val="200186764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dirty="1" sz="1600"/>
                        <a:t>The length of the conditional collective agreements is 1+1 years, except for .</a:t>
                      </a:r>
                      <a:r>
                        <a:rPr lang="en-GB" dirty="1" sz="1600"/>
                        <a:t> </a:t>
                      </a:r>
                      <a:r>
                        <a:rPr lang="en-GB" dirty="1" sz="1600"/>
                        <a:t>In case no agreement has been reached on the second year's pay raises by a certain date, the agreement will be terminated after the first year, and negotiations on a new agreement will begin.</a:t>
                      </a:r>
                      <a:r>
                        <a:rPr lang="en-GB" dirty="1" sz="1600"/>
                        <a:t> </a:t>
                      </a:r>
                      <a:r>
                        <a:rPr lang="en-GB" dirty="1" sz="1600"/>
                        <a:t>If an agreement is reached in the negotiations, the agreement will be valid for a total of two years.</a:t>
                      </a:r>
                      <a:r>
                        <a:rPr lang="en-GB" dirty="1" sz="1600"/>
                        <a:t> </a:t>
                      </a:r>
                      <a:r>
                        <a:rPr lang="en-GB" dirty="1" sz="1600"/>
                        <a:t>PLEASE NOTE!</a:t>
                      </a:r>
                      <a:r>
                        <a:rPr lang="en-GB" dirty="1" sz="1600"/>
                        <a:t> </a:t>
                      </a:r>
                      <a:r>
                        <a:rPr lang="en-GB" dirty="1" b="0" i="0" u="none" strike="noStrike" noProof="0" sz="1600">
                          <a:latin typeface="Calibri"/>
                        </a:rPr>
                        <a:t>The length of AVAINTES is 2+1 years, and they are negotiating on the third year's pay raises.</a:t>
                      </a: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4003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157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16B9294D-0E05-7028-BB27-FA0FAAD569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2042"/>
              </p:ext>
            </p:extLst>
          </p:nvPr>
        </p:nvGraphicFramePr>
        <p:xfrm>
          <a:off x="838200" y="466725"/>
          <a:ext cx="10515600" cy="61661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70625455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679280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201138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20177903"/>
                    </a:ext>
                  </a:extLst>
                </a:gridCol>
              </a:tblGrid>
              <a:tr h="336306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dirty="1" sz="1600" b="1"/>
                        <a:t>Collective agreement length 1+1 years</a:t>
                      </a:r>
                    </a:p>
                    <a:p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1">
                          <a:solidFill>
                            <a:schemeClr val="bg1"/>
                          </a:solidFill>
                        </a:rPr>
                        <a:t>The second year's salaries must be negotiated by this date: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1">
                          <a:solidFill>
                            <a:schemeClr val="bg1"/>
                          </a:solidFill>
                        </a:rPr>
                        <a:t>No agreement in the negotiations, the agreement will only be valid for one year. Its end date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1">
                          <a:solidFill>
                            <a:schemeClr val="bg1"/>
                          </a:solidFill>
                        </a:rPr>
                        <a:t>An agreement was reached in the negotiations, the agreement will be valid for two years. Its end date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01926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pPr rtl="0" fontAlgn="base"/>
                      <a:r>
                        <a:rPr lang="en-GB" dirty="1" sz="160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Finnpilot Pilotage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January 2023</a:t>
                      </a: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GB" dirty="1"/>
                        <a:t>28 February 2023</a:t>
                      </a:r>
                    </a:p>
                  </a:txBody>
                  <a:tcPr anchor="ctr">
                    <a:solidFill>
                      <a:srgbClr val="FCECE8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GB" dirty="1"/>
                        <a:t>29 February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9250627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Meritaito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352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Metsähallitus (“Forest Administration”)</a:t>
                      </a:r>
                      <a:r>
                        <a:rPr lang="en-GB" dirty="1" sz="16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410215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Campusta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504776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0" i="0" u="none" strike="noStrik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Senate Group/Defense Properties Finland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657495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r>
                        <a:rPr lang="en-GB" dirty="1" sz="1600"/>
                        <a:t>Finnvera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31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5448106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r>
                        <a:rPr lang="en-GB" dirty="1" sz="1600"/>
                        <a:t>Salaried employees in the energy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31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2479819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pPr rtl="0" fontAlgn="base"/>
                      <a:r>
                        <a:rPr lang="en-GB" dirty="1" sz="160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Harbour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27 January 2023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 dirty="1"/>
                        <a:t>31 March 2023</a:t>
                      </a:r>
                    </a:p>
                  </a:txBody>
                  <a:tcPr anchor="ctr">
                    <a:solidFill>
                      <a:srgbClr val="F5C1B5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GB" dirty="1"/>
                        <a:t>31 March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94752476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Finnish National Gallery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31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7926464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31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67927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r>
                        <a:rPr lang="en-GB" dirty="1" sz="16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Facility services of University of Helsinki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31 January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223058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r>
                        <a:rPr lang="en-GB" dirty="1" sz="16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Finnish Institute of Occupational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February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4703325"/>
                  </a:ext>
                </a:extLst>
              </a:tr>
              <a:tr h="3363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Energy-sector employees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28 February 2023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173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1371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ulukko 4">
            <a:extLst>
              <a:ext uri="{FF2B5EF4-FFF2-40B4-BE49-F238E27FC236}">
                <a16:creationId xmlns:a16="http://schemas.microsoft.com/office/drawing/2014/main" id="{16B9294D-0E05-7028-BB27-FA0FAAD569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4631275"/>
              </p:ext>
            </p:extLst>
          </p:nvPr>
        </p:nvGraphicFramePr>
        <p:xfrm>
          <a:off x="838200" y="466725"/>
          <a:ext cx="10515600" cy="34697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70625455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6792809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5201138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20177903"/>
                    </a:ext>
                  </a:extLst>
                </a:gridCol>
              </a:tblGrid>
              <a:tr h="684883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dirty="1" sz="1600" b="1"/>
                        <a:t>Collective agreement length 1+1 years</a:t>
                      </a:r>
                    </a:p>
                    <a:p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1">
                          <a:solidFill>
                            <a:schemeClr val="bg1"/>
                          </a:solidFill>
                        </a:rPr>
                        <a:t>The second year's salaries must be negotiated by this date: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1">
                          <a:solidFill>
                            <a:schemeClr val="bg1"/>
                          </a:solidFill>
                        </a:rPr>
                        <a:t>No agreement in the negotiations, the agreement will only be valid for one year. Its end date 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1" sz="1600" b="1">
                          <a:solidFill>
                            <a:schemeClr val="bg1"/>
                          </a:solidFill>
                        </a:rPr>
                        <a:t>An agreement was reached in the negotiations, the agreement will be valid for two years. Its end date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7001926"/>
                  </a:ext>
                </a:extLst>
              </a:tr>
              <a:tr h="304393">
                <a:tc>
                  <a:txBody>
                    <a:bodyPr/>
                    <a:lstStyle/>
                    <a:p>
                      <a:pPr rtl="0" fontAlgn="base"/>
                      <a:r>
                        <a:rPr lang="en-GB" dirty="1" sz="1600" b="0" i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Private social services sector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 sz="1600"/>
                        <a:t>15 March 2023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30 April 2023</a:t>
                      </a:r>
                    </a:p>
                  </a:txBody>
                  <a:tcPr anchor="ctr"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1"/>
                        <a:t>30 April 2024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69250627"/>
                  </a:ext>
                </a:extLst>
              </a:tr>
              <a:tr h="5918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fi-FI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dirty="0"/>
                    </a:p>
                  </a:txBody>
                  <a:tcPr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7470352"/>
                  </a:ext>
                </a:extLst>
              </a:tr>
              <a:tr h="59187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1" sz="1600" b="1" i="0" u="none" strike="noStrike" noProof="0">
                          <a:solidFill>
                            <a:schemeClr val="bg1"/>
                          </a:solidFill>
                          <a:effectLst/>
                        </a:rPr>
                        <a:t>Collective agreement length 2+1 years</a:t>
                      </a:r>
                    </a:p>
                    <a:p>
                      <a:pPr marL="0" lvl="0" indent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1" sz="1600" b="1" i="0" u="none" strike="noStrike" noProof="0">
                          <a:solidFill>
                            <a:schemeClr val="bg1"/>
                          </a:solidFill>
                          <a:latin typeface="Calibri"/>
                        </a:rPr>
                        <a:t>The third year's salaries must be negotiated by this date: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1" sz="1600" b="1" i="0" u="none" strike="noStrike" noProof="0">
                          <a:solidFill>
                            <a:schemeClr val="bg1"/>
                          </a:solidFill>
                          <a:latin typeface="Calibri"/>
                        </a:rPr>
                        <a:t>No agreement in the negotiations, the agreement will only be valid for two years. Its end date is</a:t>
                      </a:r>
                    </a:p>
                    <a:p>
                      <a:pPr marL="0" lvl="0" indent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fi-FI" dirty="0"/>
                    </a:p>
                  </a:txBody>
                  <a:tcPr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GB" dirty="1" sz="1600" b="1" i="0" u="none" strike="noStrike" noProof="0">
                          <a:solidFill>
                            <a:schemeClr val="bg1"/>
                          </a:solidFill>
                          <a:latin typeface="Calibri"/>
                        </a:rPr>
                        <a:t>An agreement was reached in the negotiations, </a:t>
                      </a:r>
                      <a:br>
                        <a:rPr lang="en-GB" dirty="1" sz="1600" b="1" i="0" u="none" strike="noStrike" noProof="0">
                          <a:solidFill>
                            <a:srgbClr val="FFFFFF"/>
                          </a:solidFill>
                          <a:latin typeface="Calibri"/>
                        </a:rPr>
                      </a:br>
                      <a:r>
                        <a:rPr lang="en-GB" dirty="1" sz="1600" b="1" i="0" u="none" strike="noStrike" noProof="0">
                          <a:solidFill>
                            <a:schemeClr val="bg1"/>
                          </a:solidFill>
                          <a:latin typeface="Calibri"/>
                        </a:rPr>
                        <a:t>the agreement will be valid for three years. Its end date is</a:t>
                      </a:r>
                    </a:p>
                  </a:txBody>
                  <a:tcP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16399"/>
                  </a:ext>
                </a:extLst>
              </a:tr>
              <a:tr h="59187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1" sz="1600" b="0" i="0" u="none" strike="noStrike" noProof="0">
                          <a:solidFill>
                            <a:schemeClr val="dk1"/>
                          </a:solidFill>
                          <a:effectLst/>
                          <a:latin typeface="Calibri"/>
                        </a:rPr>
                        <a:t>Collective agreement for employers’ association Avaintyönantajat Avainta ry</a:t>
                      </a:r>
                    </a:p>
                    <a:p>
                      <a:pPr marL="0" lvl="0" indent="0" algn="l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1" sz="1600" b="0" i="0" u="none" strike="noStrike" noProof="0">
                          <a:latin typeface="Calibri"/>
                        </a:rPr>
                        <a:t>15 March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1" sz="1800" b="0" i="0" u="none" strike="noStrike" noProof="0">
                          <a:latin typeface="Calibri"/>
                        </a:rPr>
                        <a:t>30 April 2024</a:t>
                      </a:r>
                    </a:p>
                  </a:txBody>
                  <a:tcPr>
                    <a:solidFill>
                      <a:srgbClr val="FCECE8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dirty="1" sz="1800" b="0" i="0" u="none" strike="noStrike" noProof="0">
                          <a:latin typeface="Calibri"/>
                        </a:rPr>
                        <a:t>30 April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059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2051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380</Words>
  <Application>Microsoft Office PowerPoint</Application>
  <PresentationFormat>Laajakuva</PresentationFormat>
  <Paragraphs>103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Office-teema</vt:lpstr>
      <vt:lpstr>JHL:n työ- ja virkaehtosopimukset, joilla on sovittu päättymispäivä</vt:lpstr>
      <vt:lpstr>JHL:n ehdolliset työ- ja virkaehtosopimukset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Eloholma Maarit</dc:creator>
  <cp:lastModifiedBy>Uusitalo Iida</cp:lastModifiedBy>
  <cp:revision>69</cp:revision>
  <dcterms:created xsi:type="dcterms:W3CDTF">2022-09-15T09:46:04Z</dcterms:created>
  <dcterms:modified xsi:type="dcterms:W3CDTF">2022-09-21T12:29:53Z</dcterms:modified>
</cp:coreProperties>
</file>